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95" r:id="rId3"/>
    <p:sldId id="296" r:id="rId4"/>
    <p:sldId id="297" r:id="rId5"/>
    <p:sldId id="298" r:id="rId6"/>
    <p:sldId id="299" r:id="rId7"/>
    <p:sldId id="300"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 id="341" r:id="rId39"/>
    <p:sldId id="333" r:id="rId40"/>
    <p:sldId id="334" r:id="rId4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17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9948800000000002E-2"/>
          <c:y val="5.3684999999999997E-2"/>
          <c:w val="0.92123999999999995"/>
          <c:h val="0.85710699999999995"/>
        </c:manualLayout>
      </c:layout>
      <c:lineChart>
        <c:grouping val="standard"/>
        <c:varyColors val="0"/>
        <c:ser>
          <c:idx val="0"/>
          <c:order val="0"/>
          <c:tx>
            <c:strRef>
              <c:f>Sheet1!$A$2</c:f>
              <c:strCache>
                <c:ptCount val="1"/>
                <c:pt idx="0">
                  <c:v>Region 1</c:v>
                </c:pt>
              </c:strCache>
            </c:strRef>
          </c:tx>
          <c:spPr>
            <a:ln w="76200" cap="flat">
              <a:solidFill>
                <a:schemeClr val="accent1"/>
              </a:solidFill>
              <a:prstDash val="solid"/>
              <a:miter lim="400000"/>
            </a:ln>
            <a:effectLst/>
          </c:spPr>
          <c:marker>
            <c:symbol val="circle"/>
            <c:size val="8"/>
            <c:spPr>
              <a:solidFill>
                <a:srgbClr val="FFFFFF"/>
              </a:solidFill>
              <a:ln w="76200" cap="flat">
                <a:solidFill>
                  <a:schemeClr val="accent1"/>
                </a:solidFill>
                <a:prstDash val="solid"/>
                <a:miter lim="400000"/>
              </a:ln>
              <a:effectLst/>
            </c:spPr>
          </c:marker>
          <c:cat>
            <c:strRef>
              <c:f>Sheet1!$B$1:$E$1</c:f>
              <c:strCache>
                <c:ptCount val="4"/>
                <c:pt idx="0">
                  <c:v>2007</c:v>
                </c:pt>
                <c:pt idx="1">
                  <c:v>May</c:v>
                </c:pt>
                <c:pt idx="2">
                  <c:v>June</c:v>
                </c:pt>
                <c:pt idx="3">
                  <c:v>2018</c:v>
                </c:pt>
              </c:strCache>
            </c:strRef>
          </c:cat>
          <c:val>
            <c:numRef>
              <c:f>Sheet1!$B$2:$E$2</c:f>
              <c:numCache>
                <c:formatCode>General</c:formatCode>
                <c:ptCount val="4"/>
                <c:pt idx="0">
                  <c:v>4</c:v>
                </c:pt>
                <c:pt idx="1">
                  <c:v>25</c:v>
                </c:pt>
                <c:pt idx="2">
                  <c:v>44</c:v>
                </c:pt>
                <c:pt idx="3">
                  <c:v>60</c:v>
                </c:pt>
              </c:numCache>
            </c:numRef>
          </c:val>
          <c:smooth val="0"/>
          <c:extLst>
            <c:ext xmlns:c16="http://schemas.microsoft.com/office/drawing/2014/chart" uri="{C3380CC4-5D6E-409C-BE32-E72D297353CC}">
              <c16:uniqueId val="{00000000-61DB-4752-BB03-B17499A161B4}"/>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2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2200" b="0" i="0" u="none" strike="noStrike">
                <a:solidFill>
                  <a:srgbClr val="000000"/>
                </a:solidFill>
                <a:latin typeface="Helvetica Neue"/>
              </a:defRPr>
            </a:pPr>
            <a:endParaRPr lang="en-US"/>
          </a:p>
        </c:txPr>
        <c:crossAx val="2094734552"/>
        <c:crosses val="autoZero"/>
        <c:crossBetween val="midCat"/>
        <c:majorUnit val="15"/>
        <c:minorUnit val="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t>"Association between Social Media Use and Suicide Risk: A Systematic Review and Meta-Analysis" by Wen-Yu Huang, et al, published in the Journal of Affective Disorders in 2019. This study conducted a systematic review and meta-analysis of the literature to examine the relationship between social media use and suicide risk. The study found that social media use is positively associated with suicide risk in a majority of the studies reviewed.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r>
              <a:t>https://commons.wikimedia.org/wiki/File:Woman_in_rage.jpg#file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r>
              <a:t>If you want this in graphic terms, this is your brain.  The Pre-frontal cortex is the man riding.   The rest of the brain is the elephant.  Your self-control can be damaged.  The elephant is physically stronger.  But the man is in control.  But if the man becomes weaker…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r>
              <a:t>Actually, what is observed, is an actual reduction of the gray and white matter of the brain in this area.  In other words, brain damage, that hinders your ability to control yourself, and choose to do the right, and reject the wrong.</a:t>
            </a:r>
          </a:p>
          <a:p>
            <a:endParaRPr/>
          </a:p>
          <a:p>
            <a:r>
              <a:t>https://journals.plos.org/plosone/article?id=10.1371/journal.pone.0180094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1270000" y="6362700"/>
            <a:ext cx="10464800" cy="461366"/>
          </a:xfrm>
          <a:prstGeom prst="rect">
            <a:avLst/>
          </a:prstGeom>
        </p:spPr>
        <p:txBody>
          <a:bodyPr anchor="t"/>
          <a:lstStyle>
            <a:lvl1pPr marL="0" indent="0" algn="ctr">
              <a:spcBef>
                <a:spcPts val="0"/>
              </a:spcBef>
              <a:buSzTx/>
              <a:buNone/>
              <a:defRPr sz="2400" i="1"/>
            </a:lvl1pPr>
            <a:lvl2pPr marL="777875" indent="-333375" algn="ctr">
              <a:spcBef>
                <a:spcPts val="0"/>
              </a:spcBef>
              <a:defRPr sz="2400" i="1"/>
            </a:lvl2pPr>
            <a:lvl3pPr marL="1222375" indent="-333375" algn="ctr">
              <a:spcBef>
                <a:spcPts val="0"/>
              </a:spcBef>
              <a:defRPr sz="2400" i="1"/>
            </a:lvl3pPr>
            <a:lvl4pPr marL="1666875" indent="-333375" algn="ctr">
              <a:spcBef>
                <a:spcPts val="0"/>
              </a:spcBef>
              <a:defRPr sz="2400" i="1"/>
            </a:lvl4pPr>
            <a:lvl5pPr marL="2111375" indent="-333375" algn="ctr">
              <a:spcBef>
                <a:spcPts val="0"/>
              </a:spcBef>
              <a:defRPr sz="24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1270000" y="4267112"/>
            <a:ext cx="10464800" cy="609777"/>
          </a:xfrm>
          <a:prstGeom prst="rect">
            <a:avLst/>
          </a:prstGeom>
        </p:spPr>
        <p:txBody>
          <a:body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0.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0.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choosedigitalholiness.org" TargetMode="Externa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hyperlink" Target="http://choosedigitalholiness.org"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title page slide.jpg" descr="title page slide.jpg"/>
          <p:cNvPicPr>
            <a:picLocks noChangeAspect="1"/>
          </p:cNvPicPr>
          <p:nvPr/>
        </p:nvPicPr>
        <p:blipFill>
          <a:blip r:embed="rId2"/>
          <a:stretch>
            <a:fillRect/>
          </a:stretch>
        </p:blipFill>
        <p:spPr>
          <a:xfrm>
            <a:off x="-185906" y="-338845"/>
            <a:ext cx="13376563" cy="10060844"/>
          </a:xfrm>
          <a:prstGeom prst="rect">
            <a:avLst/>
          </a:prstGeom>
          <a:ln w="12700">
            <a:miter lim="400000"/>
          </a:ln>
        </p:spPr>
      </p:pic>
      <p:sp>
        <p:nvSpPr>
          <p:cNvPr id="120" name="The Internet and the End Times"/>
          <p:cNvSpPr txBox="1"/>
          <p:nvPr/>
        </p:nvSpPr>
        <p:spPr>
          <a:xfrm>
            <a:off x="745978" y="127470"/>
            <a:ext cx="11690644" cy="101892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100" b="1">
                <a:solidFill>
                  <a:srgbClr val="D6D5D5"/>
                </a:solidFill>
                <a:latin typeface="+mj-lt"/>
                <a:ea typeface="+mj-ea"/>
                <a:cs typeface="+mj-cs"/>
                <a:sym typeface="Helvetica Neue"/>
              </a:defRPr>
            </a:lvl1pPr>
          </a:lstStyle>
          <a:p>
            <a:r>
              <a:t>The Internet and the End Times</a:t>
            </a:r>
          </a:p>
        </p:txBody>
      </p:sp>
      <p:sp>
        <p:nvSpPr>
          <p:cNvPr id="121" name="The Internet and the End Times"/>
          <p:cNvSpPr txBox="1"/>
          <p:nvPr/>
        </p:nvSpPr>
        <p:spPr>
          <a:xfrm>
            <a:off x="657078" y="76670"/>
            <a:ext cx="11690644" cy="101892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100" b="1">
                <a:solidFill>
                  <a:srgbClr val="5E5E5E"/>
                </a:solidFill>
                <a:latin typeface="+mj-lt"/>
                <a:ea typeface="+mj-ea"/>
                <a:cs typeface="+mj-cs"/>
                <a:sym typeface="Helvetica Neue"/>
              </a:defRPr>
            </a:lvl1pPr>
          </a:lstStyle>
          <a:p>
            <a:r>
              <a:t>The Internet and the End Times</a:t>
            </a:r>
          </a:p>
        </p:txBody>
      </p:sp>
      <p:sp>
        <p:nvSpPr>
          <p:cNvPr id="122" name="The Internet and the End Times"/>
          <p:cNvSpPr txBox="1"/>
          <p:nvPr/>
        </p:nvSpPr>
        <p:spPr>
          <a:xfrm>
            <a:off x="707878" y="102070"/>
            <a:ext cx="11690644" cy="101892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100" b="1">
                <a:solidFill>
                  <a:srgbClr val="EE230C"/>
                </a:solidFill>
                <a:latin typeface="+mj-lt"/>
                <a:ea typeface="+mj-ea"/>
                <a:cs typeface="+mj-cs"/>
                <a:sym typeface="Helvetica Neue"/>
              </a:defRPr>
            </a:lvl1pPr>
          </a:lstStyle>
          <a:p>
            <a:r>
              <a:rPr dirty="0"/>
              <a:t>The Internet and the End Times</a:t>
            </a:r>
          </a:p>
        </p:txBody>
      </p:sp>
      <p:sp>
        <p:nvSpPr>
          <p:cNvPr id="123" name="“The wicked have laid a snare for me: yet I erred not from thy precepts.”…"/>
          <p:cNvSpPr txBox="1"/>
          <p:nvPr/>
        </p:nvSpPr>
        <p:spPr>
          <a:xfrm>
            <a:off x="906011" y="8190520"/>
            <a:ext cx="11492511" cy="136447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2900" b="1">
                <a:solidFill>
                  <a:srgbClr val="D6D5D5"/>
                </a:solidFill>
                <a:latin typeface="+mj-lt"/>
                <a:ea typeface="+mj-ea"/>
                <a:cs typeface="+mj-cs"/>
                <a:sym typeface="Helvetica Neue"/>
              </a:defRPr>
            </a:pPr>
            <a:r>
              <a:rPr dirty="0">
                <a:solidFill>
                  <a:schemeClr val="accent2"/>
                </a:solidFill>
              </a:rPr>
              <a:t>“</a:t>
            </a:r>
            <a:r>
              <a:rPr lang="es-ES" dirty="0">
                <a:solidFill>
                  <a:schemeClr val="accent2"/>
                </a:solidFill>
              </a:rPr>
              <a:t>Los malvados me han tendido una trampa: sin embargo, no me he desviado de tus preceptos.</a:t>
            </a:r>
            <a:endParaRPr sz="2400" dirty="0">
              <a:solidFill>
                <a:schemeClr val="accent2"/>
              </a:solidFill>
            </a:endParaRPr>
          </a:p>
          <a:p>
            <a:pPr>
              <a:defRPr b="1">
                <a:solidFill>
                  <a:srgbClr val="D6D5D5"/>
                </a:solidFill>
                <a:latin typeface="+mj-lt"/>
                <a:ea typeface="+mj-ea"/>
                <a:cs typeface="+mj-cs"/>
                <a:sym typeface="Helvetica Neue"/>
              </a:defRPr>
            </a:pPr>
            <a:r>
              <a:rPr dirty="0">
                <a:solidFill>
                  <a:schemeClr val="accent2"/>
                </a:solidFill>
              </a:rPr>
              <a:t>Psalms 119:110</a:t>
            </a:r>
          </a:p>
        </p:txBody>
      </p:sp>
      <p:sp>
        <p:nvSpPr>
          <p:cNvPr id="2" name="The Internet and the End Times">
            <a:extLst>
              <a:ext uri="{FF2B5EF4-FFF2-40B4-BE49-F238E27FC236}">
                <a16:creationId xmlns:a16="http://schemas.microsoft.com/office/drawing/2014/main" id="{0FCFA09B-47DE-C06F-3768-6CDD6C2BF7DD}"/>
              </a:ext>
            </a:extLst>
          </p:cNvPr>
          <p:cNvSpPr txBox="1"/>
          <p:nvPr/>
        </p:nvSpPr>
        <p:spPr>
          <a:xfrm>
            <a:off x="317576" y="880842"/>
            <a:ext cx="12623649" cy="104131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100" b="1">
                <a:solidFill>
                  <a:srgbClr val="EE230C"/>
                </a:solidFill>
                <a:latin typeface="+mj-lt"/>
                <a:ea typeface="+mj-ea"/>
                <a:cs typeface="+mj-cs"/>
                <a:sym typeface="Helvetica Neue"/>
              </a:defRPr>
            </a:lvl1pPr>
          </a:lstStyle>
          <a:p>
            <a:r>
              <a:rPr lang="es-ES" dirty="0">
                <a:solidFill>
                  <a:schemeClr val="accent2"/>
                </a:solidFill>
              </a:rPr>
              <a:t>La Internet y los Últimos Tiempos</a:t>
            </a:r>
            <a:endParaRPr lang="en-US" dirty="0">
              <a:solidFill>
                <a:schemeClr val="accent2"/>
              </a:solidFill>
            </a:endParaRPr>
          </a:p>
        </p:txBody>
      </p:sp>
      <p:sp>
        <p:nvSpPr>
          <p:cNvPr id="4" name="“The wicked have laid a snare for me: yet I erred not from thy precepts.”…">
            <a:extLst>
              <a:ext uri="{FF2B5EF4-FFF2-40B4-BE49-F238E27FC236}">
                <a16:creationId xmlns:a16="http://schemas.microsoft.com/office/drawing/2014/main" id="{46A201C1-B752-0DD7-4CD1-911609382BE0}"/>
              </a:ext>
            </a:extLst>
          </p:cNvPr>
          <p:cNvSpPr txBox="1"/>
          <p:nvPr/>
        </p:nvSpPr>
        <p:spPr>
          <a:xfrm>
            <a:off x="192760" y="7284960"/>
            <a:ext cx="12919012" cy="9055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900" b="1">
                <a:solidFill>
                  <a:srgbClr val="D6D5D5"/>
                </a:solidFill>
                <a:latin typeface="+mj-lt"/>
                <a:ea typeface="+mj-ea"/>
                <a:cs typeface="+mj-cs"/>
                <a:sym typeface="Helvetica Neue"/>
              </a:defRPr>
            </a:pPr>
            <a:r>
              <a:rPr dirty="0"/>
              <a:t>“The wicked have laid a snare for me: yet I erred not from thy precepts.”</a:t>
            </a:r>
            <a:r>
              <a:rPr sz="2400" dirty="0"/>
              <a:t> </a:t>
            </a:r>
          </a:p>
          <a:p>
            <a:pPr>
              <a:defRPr b="1">
                <a:solidFill>
                  <a:srgbClr val="D6D5D5"/>
                </a:solidFill>
                <a:latin typeface="+mj-lt"/>
                <a:ea typeface="+mj-ea"/>
                <a:cs typeface="+mj-cs"/>
                <a:sym typeface="Helvetica Neue"/>
              </a:defRPr>
            </a:pPr>
            <a:r>
              <a:rPr dirty="0"/>
              <a:t>Psalms 119:110</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sad girl 2.jpg" descr="sad girl 2.jpg"/>
          <p:cNvPicPr>
            <a:picLocks noChangeAspect="1"/>
          </p:cNvPicPr>
          <p:nvPr/>
        </p:nvPicPr>
        <p:blipFill>
          <a:blip r:embed="rId2"/>
          <a:stretch>
            <a:fillRect/>
          </a:stretch>
        </p:blipFill>
        <p:spPr>
          <a:xfrm>
            <a:off x="5976880" y="1570680"/>
            <a:ext cx="6727928" cy="7837864"/>
          </a:xfrm>
          <a:prstGeom prst="rect">
            <a:avLst/>
          </a:prstGeom>
          <a:ln w="12700">
            <a:miter lim="400000"/>
          </a:ln>
        </p:spPr>
      </p:pic>
      <p:sp>
        <p:nvSpPr>
          <p:cNvPr id="407" name="Social Media Use"/>
          <p:cNvSpPr txBox="1"/>
          <p:nvPr/>
        </p:nvSpPr>
        <p:spPr>
          <a:xfrm>
            <a:off x="5129971" y="43572"/>
            <a:ext cx="3888945" cy="64713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b="1">
                <a:latin typeface="+mj-lt"/>
                <a:ea typeface="+mj-ea"/>
                <a:cs typeface="+mj-cs"/>
                <a:sym typeface="Helvetica Neue"/>
              </a:defRPr>
            </a:lvl1pPr>
          </a:lstStyle>
          <a:p>
            <a:r>
              <a:rPr dirty="0"/>
              <a:t>Social Media Use</a:t>
            </a:r>
          </a:p>
        </p:txBody>
      </p:sp>
      <p:sp>
        <p:nvSpPr>
          <p:cNvPr id="408" name="Depression…"/>
          <p:cNvSpPr txBox="1"/>
          <p:nvPr/>
        </p:nvSpPr>
        <p:spPr>
          <a:xfrm>
            <a:off x="153808" y="518960"/>
            <a:ext cx="11011228" cy="792011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3600" b="1">
                <a:latin typeface="+mj-lt"/>
                <a:ea typeface="+mj-ea"/>
                <a:cs typeface="+mj-cs"/>
                <a:sym typeface="Helvetica Neue"/>
              </a:defRPr>
            </a:pPr>
            <a:r>
              <a:rPr dirty="0"/>
              <a:t>Depression</a:t>
            </a:r>
            <a:r>
              <a:rPr lang="en-CA" dirty="0"/>
              <a:t> </a:t>
            </a:r>
            <a:r>
              <a:rPr lang="en-CA" dirty="0" err="1">
                <a:solidFill>
                  <a:schemeClr val="accent2"/>
                </a:solidFill>
              </a:rPr>
              <a:t>Depresión</a:t>
            </a:r>
            <a:endParaRPr dirty="0">
              <a:solidFill>
                <a:schemeClr val="accent2"/>
              </a:solidFill>
            </a:endParaRPr>
          </a:p>
          <a:p>
            <a:pPr lvl="1" indent="228600" algn="l">
              <a:defRPr sz="1900" b="1">
                <a:solidFill>
                  <a:srgbClr val="EE230C"/>
                </a:solidFill>
                <a:latin typeface="+mj-lt"/>
                <a:ea typeface="+mj-ea"/>
                <a:cs typeface="+mj-cs"/>
                <a:sym typeface="Helvetica Neue"/>
              </a:defRPr>
            </a:pPr>
            <a:r>
              <a:rPr dirty="0"/>
              <a:t>Journal of Affective Disorders, 2019</a:t>
            </a:r>
          </a:p>
          <a:p>
            <a:pPr lvl="1" indent="228600" algn="l">
              <a:defRPr b="1">
                <a:latin typeface="+mj-lt"/>
                <a:ea typeface="+mj-ea"/>
                <a:cs typeface="+mj-cs"/>
                <a:sym typeface="Helvetica Neue"/>
              </a:defRPr>
            </a:pPr>
            <a:endParaRPr dirty="0"/>
          </a:p>
          <a:p>
            <a:pPr algn="l">
              <a:defRPr sz="3600" b="1">
                <a:latin typeface="+mj-lt"/>
                <a:ea typeface="+mj-ea"/>
                <a:cs typeface="+mj-cs"/>
                <a:sym typeface="Helvetica Neue"/>
              </a:defRPr>
            </a:pPr>
            <a:r>
              <a:rPr dirty="0"/>
              <a:t>Anxiety</a:t>
            </a:r>
            <a:r>
              <a:rPr lang="en-CA" dirty="0"/>
              <a:t> </a:t>
            </a:r>
            <a:r>
              <a:rPr lang="en-CA" dirty="0" err="1">
                <a:solidFill>
                  <a:schemeClr val="accent2"/>
                </a:solidFill>
              </a:rPr>
              <a:t>Ansiedad</a:t>
            </a:r>
            <a:endParaRPr dirty="0">
              <a:solidFill>
                <a:schemeClr val="accent2"/>
              </a:solidFill>
            </a:endParaRPr>
          </a:p>
          <a:p>
            <a:pPr lvl="1" indent="228600" algn="l">
              <a:defRPr sz="1900" b="1">
                <a:solidFill>
                  <a:srgbClr val="EE230C"/>
                </a:solidFill>
                <a:latin typeface="+mj-lt"/>
                <a:ea typeface="+mj-ea"/>
                <a:cs typeface="+mj-cs"/>
                <a:sym typeface="Helvetica Neue"/>
              </a:defRPr>
            </a:pPr>
            <a:r>
              <a:rPr dirty="0"/>
              <a:t>Journal of Social and Clinical Psych, 2</a:t>
            </a:r>
            <a:r>
              <a:rPr sz="2000" dirty="0"/>
              <a:t>017</a:t>
            </a:r>
            <a:endParaRPr sz="2500" dirty="0"/>
          </a:p>
          <a:p>
            <a:pPr lvl="1" indent="228600" algn="l">
              <a:defRPr sz="2000" b="1">
                <a:latin typeface="+mj-lt"/>
                <a:ea typeface="+mj-ea"/>
                <a:cs typeface="+mj-cs"/>
                <a:sym typeface="Helvetica Neue"/>
              </a:defRPr>
            </a:pPr>
            <a:endParaRPr sz="2500" dirty="0"/>
          </a:p>
          <a:p>
            <a:pPr algn="l">
              <a:defRPr sz="3600" b="1">
                <a:latin typeface="+mj-lt"/>
                <a:ea typeface="+mj-ea"/>
                <a:cs typeface="+mj-cs"/>
                <a:sym typeface="Helvetica Neue"/>
              </a:defRPr>
            </a:pPr>
            <a:r>
              <a:rPr dirty="0"/>
              <a:t>Impulse Control Disorder</a:t>
            </a:r>
            <a:endParaRPr lang="en-CA" dirty="0"/>
          </a:p>
          <a:p>
            <a:pPr algn="l">
              <a:defRPr sz="3600" b="1">
                <a:latin typeface="+mj-lt"/>
                <a:ea typeface="+mj-ea"/>
                <a:cs typeface="+mj-cs"/>
                <a:sym typeface="Helvetica Neue"/>
              </a:defRPr>
            </a:pPr>
            <a:r>
              <a:rPr lang="es-ES" dirty="0">
                <a:solidFill>
                  <a:schemeClr val="accent2"/>
                </a:solidFill>
              </a:rPr>
              <a:t>Desorden de control de impulsos</a:t>
            </a:r>
            <a:endParaRPr dirty="0">
              <a:solidFill>
                <a:schemeClr val="accent2"/>
              </a:solidFill>
            </a:endParaRPr>
          </a:p>
          <a:p>
            <a:pPr lvl="1" indent="228600" algn="l">
              <a:defRPr sz="2000" b="1">
                <a:solidFill>
                  <a:srgbClr val="EE230C"/>
                </a:solidFill>
                <a:latin typeface="+mj-lt"/>
                <a:ea typeface="+mj-ea"/>
                <a:cs typeface="+mj-cs"/>
                <a:sym typeface="Helvetica Neue"/>
              </a:defRPr>
            </a:pPr>
            <a:r>
              <a:rPr dirty="0"/>
              <a:t>International Journal of Public health, 2019</a:t>
            </a:r>
          </a:p>
          <a:p>
            <a:pPr lvl="1" indent="228600" algn="l">
              <a:defRPr sz="2000" b="1">
                <a:latin typeface="+mj-lt"/>
                <a:ea typeface="+mj-ea"/>
                <a:cs typeface="+mj-cs"/>
                <a:sym typeface="Helvetica Neue"/>
              </a:defRPr>
            </a:pPr>
            <a:endParaRPr dirty="0"/>
          </a:p>
          <a:p>
            <a:pPr algn="l">
              <a:defRPr sz="3600" b="1">
                <a:latin typeface="+mj-lt"/>
                <a:ea typeface="+mj-ea"/>
                <a:cs typeface="+mj-cs"/>
                <a:sym typeface="Helvetica Neue"/>
              </a:defRPr>
            </a:pPr>
            <a:r>
              <a:rPr dirty="0"/>
              <a:t>Brain Damage</a:t>
            </a:r>
            <a:r>
              <a:rPr lang="en-CA" dirty="0"/>
              <a:t> </a:t>
            </a:r>
            <a:r>
              <a:rPr lang="en-CA" dirty="0" err="1">
                <a:solidFill>
                  <a:schemeClr val="accent2"/>
                </a:solidFill>
              </a:rPr>
              <a:t>Daño</a:t>
            </a:r>
            <a:r>
              <a:rPr lang="en-CA" dirty="0">
                <a:solidFill>
                  <a:schemeClr val="accent2"/>
                </a:solidFill>
              </a:rPr>
              <a:t> cerebral</a:t>
            </a:r>
            <a:endParaRPr dirty="0">
              <a:solidFill>
                <a:schemeClr val="accent2"/>
              </a:solidFill>
            </a:endParaRPr>
          </a:p>
          <a:p>
            <a:pPr lvl="1" indent="228600" algn="l">
              <a:defRPr sz="2000" b="1">
                <a:solidFill>
                  <a:srgbClr val="EE230C"/>
                </a:solidFill>
                <a:latin typeface="+mj-lt"/>
                <a:ea typeface="+mj-ea"/>
                <a:cs typeface="+mj-cs"/>
                <a:sym typeface="Helvetica Neue"/>
              </a:defRPr>
            </a:pPr>
            <a:r>
              <a:rPr dirty="0"/>
              <a:t>Scientific Reports Journal, 2017.</a:t>
            </a:r>
          </a:p>
          <a:p>
            <a:pPr algn="l">
              <a:defRPr b="1">
                <a:latin typeface="+mj-lt"/>
                <a:ea typeface="+mj-ea"/>
                <a:cs typeface="+mj-cs"/>
                <a:sym typeface="Helvetica Neue"/>
              </a:defRPr>
            </a:pPr>
            <a:endParaRPr dirty="0"/>
          </a:p>
          <a:p>
            <a:pPr algn="l">
              <a:defRPr sz="3600" b="1">
                <a:latin typeface="+mj-lt"/>
                <a:ea typeface="+mj-ea"/>
                <a:cs typeface="+mj-cs"/>
                <a:sym typeface="Helvetica Neue"/>
              </a:defRPr>
            </a:pPr>
            <a:r>
              <a:rPr dirty="0"/>
              <a:t>Isolation</a:t>
            </a:r>
            <a:r>
              <a:rPr lang="en-CA" dirty="0"/>
              <a:t> </a:t>
            </a:r>
            <a:r>
              <a:rPr lang="en-CA" dirty="0" err="1">
                <a:solidFill>
                  <a:schemeClr val="accent2"/>
                </a:solidFill>
              </a:rPr>
              <a:t>Aislamiento</a:t>
            </a:r>
            <a:endParaRPr lang="en-US" dirty="0">
              <a:solidFill>
                <a:schemeClr val="accent2"/>
              </a:solidFill>
            </a:endParaRPr>
          </a:p>
          <a:p>
            <a:pPr lvl="2" indent="457200" algn="l">
              <a:defRPr sz="2000" b="1">
                <a:solidFill>
                  <a:srgbClr val="EE230C"/>
                </a:solidFill>
                <a:latin typeface="+mj-lt"/>
                <a:ea typeface="+mj-ea"/>
                <a:cs typeface="+mj-cs"/>
                <a:sym typeface="Helvetica Neue"/>
              </a:defRPr>
            </a:pPr>
            <a:r>
              <a:rPr lang="en-US" dirty="0"/>
              <a:t>University of Pittsburg, 2017.</a:t>
            </a:r>
          </a:p>
          <a:p>
            <a:pPr lvl="2" indent="457200" algn="l">
              <a:defRPr sz="2000" b="1">
                <a:solidFill>
                  <a:srgbClr val="EE230C"/>
                </a:solidFill>
                <a:latin typeface="+mj-lt"/>
                <a:ea typeface="+mj-ea"/>
                <a:cs typeface="+mj-cs"/>
                <a:sym typeface="Helvetica Neue"/>
              </a:defRPr>
            </a:pPr>
            <a:endParaRPr dirty="0"/>
          </a:p>
          <a:p>
            <a:pPr algn="l">
              <a:defRPr sz="3600" b="1">
                <a:latin typeface="+mj-lt"/>
                <a:ea typeface="+mj-ea"/>
                <a:cs typeface="+mj-cs"/>
                <a:sym typeface="Helvetica Neue"/>
              </a:defRPr>
            </a:pPr>
            <a:r>
              <a:rPr dirty="0"/>
              <a:t>Addiction</a:t>
            </a:r>
            <a:r>
              <a:rPr lang="en-CA" dirty="0"/>
              <a:t> </a:t>
            </a:r>
            <a:r>
              <a:rPr lang="en-CA" dirty="0" err="1">
                <a:solidFill>
                  <a:schemeClr val="accent2"/>
                </a:solidFill>
              </a:rPr>
              <a:t>Adicción</a:t>
            </a:r>
            <a:endParaRPr dirty="0">
              <a:solidFill>
                <a:schemeClr val="accent2"/>
              </a:solidFill>
            </a:endParaRPr>
          </a:p>
          <a:p>
            <a:pPr lvl="1" algn="l">
              <a:defRPr b="1">
                <a:solidFill>
                  <a:srgbClr val="EE230C"/>
                </a:solidFill>
                <a:latin typeface="+mj-lt"/>
                <a:ea typeface="+mj-ea"/>
                <a:cs typeface="+mj-cs"/>
                <a:sym typeface="Helvetica Neue"/>
              </a:defRPr>
            </a:pPr>
            <a:r>
              <a:rPr dirty="0"/>
              <a:t>    </a:t>
            </a:r>
            <a:r>
              <a:rPr sz="2000" dirty="0"/>
              <a:t>  Institute of Psychology, </a:t>
            </a:r>
          </a:p>
          <a:p>
            <a:pPr algn="l">
              <a:defRPr sz="2000" b="1">
                <a:solidFill>
                  <a:srgbClr val="EE230C"/>
                </a:solidFill>
                <a:latin typeface="+mj-lt"/>
                <a:ea typeface="+mj-ea"/>
                <a:cs typeface="+mj-cs"/>
                <a:sym typeface="Helvetica Neue"/>
              </a:defRPr>
            </a:pPr>
            <a:r>
              <a:rPr dirty="0"/>
              <a:t>      Budapest, Hungary, 2017</a:t>
            </a:r>
          </a:p>
        </p:txBody>
      </p:sp>
      <p:sp>
        <p:nvSpPr>
          <p:cNvPr id="409" name="What it does to you:"/>
          <p:cNvSpPr txBox="1"/>
          <p:nvPr/>
        </p:nvSpPr>
        <p:spPr>
          <a:xfrm>
            <a:off x="9461101" y="43572"/>
            <a:ext cx="3407869" cy="523087"/>
          </a:xfrm>
          <a:prstGeom prst="rect">
            <a:avLst/>
          </a:prstGeom>
          <a:solidFill>
            <a:srgbClr val="EE230C"/>
          </a:solid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r>
              <a:rPr dirty="0"/>
              <a:t>What it does to you:</a:t>
            </a:r>
          </a:p>
        </p:txBody>
      </p:sp>
      <p:sp>
        <p:nvSpPr>
          <p:cNvPr id="410" name="All official peer reviewed studies."/>
          <p:cNvSpPr txBox="1"/>
          <p:nvPr/>
        </p:nvSpPr>
        <p:spPr>
          <a:xfrm>
            <a:off x="449668" y="8439077"/>
            <a:ext cx="4892955"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b="1">
                <a:latin typeface="+mj-lt"/>
                <a:ea typeface="+mj-ea"/>
                <a:cs typeface="+mj-cs"/>
                <a:sym typeface="Helvetica Neue"/>
              </a:defRPr>
            </a:lvl1pPr>
          </a:lstStyle>
          <a:p>
            <a:r>
              <a:t>All official peer reviewed studies.</a:t>
            </a:r>
          </a:p>
        </p:txBody>
      </p:sp>
      <p:sp>
        <p:nvSpPr>
          <p:cNvPr id="2" name="Social Media Use">
            <a:extLst>
              <a:ext uri="{FF2B5EF4-FFF2-40B4-BE49-F238E27FC236}">
                <a16:creationId xmlns:a16="http://schemas.microsoft.com/office/drawing/2014/main" id="{BD6059B3-53FC-4F13-547A-26B3E2E14179}"/>
              </a:ext>
            </a:extLst>
          </p:cNvPr>
          <p:cNvSpPr txBox="1"/>
          <p:nvPr/>
        </p:nvSpPr>
        <p:spPr>
          <a:xfrm>
            <a:off x="4314710" y="483357"/>
            <a:ext cx="5334794"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b="1">
                <a:latin typeface="+mj-lt"/>
                <a:ea typeface="+mj-ea"/>
                <a:cs typeface="+mj-cs"/>
                <a:sym typeface="Helvetica Neue"/>
              </a:defRPr>
            </a:lvl1pPr>
          </a:lstStyle>
          <a:p>
            <a:r>
              <a:rPr lang="en-CA" dirty="0" err="1">
                <a:solidFill>
                  <a:schemeClr val="accent2"/>
                </a:solidFill>
              </a:rPr>
              <a:t>Uso</a:t>
            </a:r>
            <a:r>
              <a:rPr lang="en-CA" dirty="0">
                <a:solidFill>
                  <a:schemeClr val="accent2"/>
                </a:solidFill>
              </a:rPr>
              <a:t> de </a:t>
            </a:r>
            <a:r>
              <a:rPr lang="en-CA" dirty="0" err="1">
                <a:solidFill>
                  <a:schemeClr val="accent2"/>
                </a:solidFill>
              </a:rPr>
              <a:t>medios</a:t>
            </a:r>
            <a:r>
              <a:rPr lang="en-CA" dirty="0">
                <a:solidFill>
                  <a:schemeClr val="accent2"/>
                </a:solidFill>
              </a:rPr>
              <a:t> </a:t>
            </a:r>
            <a:r>
              <a:rPr lang="en-CA" dirty="0" err="1">
                <a:solidFill>
                  <a:schemeClr val="accent2"/>
                </a:solidFill>
              </a:rPr>
              <a:t>sociales</a:t>
            </a:r>
            <a:endParaRPr lang="en-CA" dirty="0">
              <a:solidFill>
                <a:schemeClr val="accent2"/>
              </a:solidFill>
            </a:endParaRPr>
          </a:p>
        </p:txBody>
      </p:sp>
      <p:sp>
        <p:nvSpPr>
          <p:cNvPr id="3" name="What it does to you:">
            <a:extLst>
              <a:ext uri="{FF2B5EF4-FFF2-40B4-BE49-F238E27FC236}">
                <a16:creationId xmlns:a16="http://schemas.microsoft.com/office/drawing/2014/main" id="{4CFB6E4B-5F8C-F61A-8BF9-BACE9AE38F0D}"/>
              </a:ext>
            </a:extLst>
          </p:cNvPr>
          <p:cNvSpPr txBox="1"/>
          <p:nvPr/>
        </p:nvSpPr>
        <p:spPr>
          <a:xfrm>
            <a:off x="9924311" y="718589"/>
            <a:ext cx="2481449" cy="533479"/>
          </a:xfrm>
          <a:prstGeom prst="rect">
            <a:avLst/>
          </a:prstGeom>
          <a:solidFill>
            <a:srgbClr val="EE230C"/>
          </a:solid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r>
              <a:rPr lang="en-US" dirty="0"/>
              <a:t>¿</a:t>
            </a:r>
            <a:r>
              <a:rPr lang="en-US" dirty="0" err="1"/>
              <a:t>Qué</a:t>
            </a:r>
            <a:r>
              <a:rPr lang="en-US" dirty="0"/>
              <a:t> </a:t>
            </a:r>
            <a:r>
              <a:rPr lang="en-US" dirty="0" err="1"/>
              <a:t>te</a:t>
            </a:r>
            <a:r>
              <a:rPr lang="en-US" dirty="0"/>
              <a:t> </a:t>
            </a:r>
            <a:r>
              <a:rPr lang="en-US" dirty="0" err="1"/>
              <a:t>hace</a:t>
            </a:r>
            <a:r>
              <a:rPr lang="en-US" dirty="0"/>
              <a:t>?</a:t>
            </a:r>
          </a:p>
        </p:txBody>
      </p:sp>
      <p:sp>
        <p:nvSpPr>
          <p:cNvPr id="4" name="All official peer reviewed studies.">
            <a:extLst>
              <a:ext uri="{FF2B5EF4-FFF2-40B4-BE49-F238E27FC236}">
                <a16:creationId xmlns:a16="http://schemas.microsoft.com/office/drawing/2014/main" id="{278601CE-31D0-AEED-89BF-DB82E03E210E}"/>
              </a:ext>
            </a:extLst>
          </p:cNvPr>
          <p:cNvSpPr txBox="1"/>
          <p:nvPr/>
        </p:nvSpPr>
        <p:spPr>
          <a:xfrm>
            <a:off x="449668" y="8824102"/>
            <a:ext cx="7314503"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b="1">
                <a:latin typeface="+mj-lt"/>
                <a:ea typeface="+mj-ea"/>
                <a:cs typeface="+mj-cs"/>
                <a:sym typeface="Helvetica Neue"/>
              </a:defRPr>
            </a:lvl1pPr>
          </a:lstStyle>
          <a:p>
            <a:r>
              <a:rPr lang="es-ES" dirty="0">
                <a:solidFill>
                  <a:schemeClr val="accent2"/>
                </a:solidFill>
              </a:rPr>
              <a:t>Todos los estudios oficiales revisados por pares.</a:t>
            </a:r>
            <a:endParaRPr lang="en-US" dirty="0">
              <a:solidFill>
                <a:schemeClr val="accent2"/>
              </a:solidFil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cig warnings 2.jpg" descr="cig warnings 2.jpg"/>
          <p:cNvPicPr>
            <a:picLocks noChangeAspect="1"/>
          </p:cNvPicPr>
          <p:nvPr/>
        </p:nvPicPr>
        <p:blipFill>
          <a:blip r:embed="rId2"/>
          <a:stretch>
            <a:fillRect/>
          </a:stretch>
        </p:blipFill>
        <p:spPr>
          <a:xfrm>
            <a:off x="8366556" y="192779"/>
            <a:ext cx="3603095" cy="9368042"/>
          </a:xfrm>
          <a:prstGeom prst="rect">
            <a:avLst/>
          </a:prstGeom>
          <a:ln w="12700">
            <a:miter lim="400000"/>
          </a:ln>
        </p:spPr>
      </p:pic>
      <p:sp>
        <p:nvSpPr>
          <p:cNvPr id="413" name="Cigarette Warnings"/>
          <p:cNvSpPr txBox="1"/>
          <p:nvPr/>
        </p:nvSpPr>
        <p:spPr>
          <a:xfrm>
            <a:off x="66457" y="3924700"/>
            <a:ext cx="8045508" cy="154914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4700" b="1">
                <a:latin typeface="+mj-lt"/>
                <a:ea typeface="+mj-ea"/>
                <a:cs typeface="+mj-cs"/>
                <a:sym typeface="Helvetica Neue"/>
              </a:defRPr>
            </a:lvl1pPr>
          </a:lstStyle>
          <a:p>
            <a:r>
              <a:rPr dirty="0"/>
              <a:t>Cigarette Warnings</a:t>
            </a:r>
            <a:endParaRPr lang="en-CA" dirty="0"/>
          </a:p>
          <a:p>
            <a:r>
              <a:rPr lang="en-CA" dirty="0" err="1">
                <a:solidFill>
                  <a:schemeClr val="accent2"/>
                </a:solidFill>
              </a:rPr>
              <a:t>Advertencias</a:t>
            </a:r>
            <a:r>
              <a:rPr lang="en-CA" dirty="0">
                <a:solidFill>
                  <a:schemeClr val="accent2"/>
                </a:solidFill>
              </a:rPr>
              <a:t> de </a:t>
            </a:r>
            <a:r>
              <a:rPr lang="en-CA" dirty="0" err="1">
                <a:solidFill>
                  <a:schemeClr val="accent2"/>
                </a:solidFill>
              </a:rPr>
              <a:t>Cigarrillo</a:t>
            </a:r>
            <a:endParaRPr dirty="0">
              <a:solidFill>
                <a:schemeClr val="accent2"/>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ocial Media Use"/>
          <p:cNvSpPr txBox="1"/>
          <p:nvPr/>
        </p:nvSpPr>
        <p:spPr>
          <a:xfrm>
            <a:off x="7566083" y="50345"/>
            <a:ext cx="3888945" cy="64713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b="1">
                <a:latin typeface="+mj-lt"/>
                <a:ea typeface="+mj-ea"/>
                <a:cs typeface="+mj-cs"/>
                <a:sym typeface="Helvetica Neue"/>
              </a:defRPr>
            </a:lvl1pPr>
          </a:lstStyle>
          <a:p>
            <a:r>
              <a:t>Social Media Use</a:t>
            </a:r>
          </a:p>
        </p:txBody>
      </p:sp>
      <p:sp>
        <p:nvSpPr>
          <p:cNvPr id="420" name="What it does to you:"/>
          <p:cNvSpPr txBox="1"/>
          <p:nvPr/>
        </p:nvSpPr>
        <p:spPr>
          <a:xfrm>
            <a:off x="8159503" y="1129740"/>
            <a:ext cx="2702104" cy="436396"/>
          </a:xfrm>
          <a:prstGeom prst="rect">
            <a:avLst/>
          </a:prstGeom>
          <a:solidFill>
            <a:srgbClr val="EE230C"/>
          </a:solid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200">
                <a:solidFill>
                  <a:srgbClr val="FFFFFF"/>
                </a:solidFill>
              </a:defRPr>
            </a:lvl1pPr>
          </a:lstStyle>
          <a:p>
            <a:r>
              <a:rPr dirty="0"/>
              <a:t>What it does to you:</a:t>
            </a:r>
          </a:p>
        </p:txBody>
      </p:sp>
      <p:pic>
        <p:nvPicPr>
          <p:cNvPr id="421" name="—Pngtree—hand drawn smartphone illustration_4746137.png" descr="—Pngtree—hand drawn smartphone illustration_4746137.png"/>
          <p:cNvPicPr>
            <a:picLocks noChangeAspect="1"/>
          </p:cNvPicPr>
          <p:nvPr/>
        </p:nvPicPr>
        <p:blipFill>
          <a:blip r:embed="rId2"/>
          <a:stretch>
            <a:fillRect/>
          </a:stretch>
        </p:blipFill>
        <p:spPr>
          <a:xfrm>
            <a:off x="5284592" y="225861"/>
            <a:ext cx="8197343" cy="10799675"/>
          </a:xfrm>
          <a:prstGeom prst="rect">
            <a:avLst/>
          </a:prstGeom>
          <a:ln w="12700">
            <a:miter lim="400000"/>
          </a:ln>
        </p:spPr>
      </p:pic>
      <p:sp>
        <p:nvSpPr>
          <p:cNvPr id="423" name="WARNING!"/>
          <p:cNvSpPr txBox="1"/>
          <p:nvPr/>
        </p:nvSpPr>
        <p:spPr>
          <a:xfrm>
            <a:off x="7405160" y="2397952"/>
            <a:ext cx="3956212" cy="1672253"/>
          </a:xfrm>
          <a:prstGeom prst="rect">
            <a:avLst/>
          </a:prstGeom>
          <a:solidFill>
            <a:srgbClr val="EE230C"/>
          </a:solid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100">
                <a:solidFill>
                  <a:srgbClr val="FFFFFF"/>
                </a:solidFill>
              </a:defRPr>
            </a:lvl1pPr>
          </a:lstStyle>
          <a:p>
            <a:r>
              <a:rPr dirty="0"/>
              <a:t>WARNING!</a:t>
            </a:r>
            <a:endParaRPr lang="en-CA" dirty="0"/>
          </a:p>
          <a:p>
            <a:r>
              <a:rPr lang="en-CA" dirty="0"/>
              <a:t>¡</a:t>
            </a:r>
            <a:r>
              <a:rPr lang="en-CA" dirty="0" err="1"/>
              <a:t>Advertencia</a:t>
            </a:r>
            <a:r>
              <a:rPr lang="en-CA" dirty="0"/>
              <a:t>!</a:t>
            </a:r>
            <a:endParaRPr dirty="0"/>
          </a:p>
        </p:txBody>
      </p:sp>
      <p:sp>
        <p:nvSpPr>
          <p:cNvPr id="425" name="Line"/>
          <p:cNvSpPr/>
          <p:nvPr/>
        </p:nvSpPr>
        <p:spPr>
          <a:xfrm flipH="1">
            <a:off x="6008494" y="6662298"/>
            <a:ext cx="3888946" cy="2"/>
          </a:xfrm>
          <a:prstGeom prst="line">
            <a:avLst/>
          </a:prstGeom>
          <a:ln w="114300">
            <a:solidFill>
              <a:srgbClr val="EE230C"/>
            </a:solidFill>
            <a:miter lim="400000"/>
            <a:tailEnd type="triangle"/>
          </a:ln>
        </p:spPr>
        <p:txBody>
          <a:bodyPr lIns="45718" tIns="45718" rIns="45718" bIns="45718"/>
          <a:lstStyle/>
          <a:p>
            <a:endParaRPr/>
          </a:p>
        </p:txBody>
      </p:sp>
      <p:sp>
        <p:nvSpPr>
          <p:cNvPr id="2" name="Depression…">
            <a:extLst>
              <a:ext uri="{FF2B5EF4-FFF2-40B4-BE49-F238E27FC236}">
                <a16:creationId xmlns:a16="http://schemas.microsoft.com/office/drawing/2014/main" id="{ADBC0DB7-EE8C-1390-89B3-8883498DF328}"/>
              </a:ext>
            </a:extLst>
          </p:cNvPr>
          <p:cNvSpPr txBox="1"/>
          <p:nvPr/>
        </p:nvSpPr>
        <p:spPr>
          <a:xfrm>
            <a:off x="175984" y="915884"/>
            <a:ext cx="11011228" cy="792011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3600" b="1">
                <a:latin typeface="+mj-lt"/>
                <a:ea typeface="+mj-ea"/>
                <a:cs typeface="+mj-cs"/>
                <a:sym typeface="Helvetica Neue"/>
              </a:defRPr>
            </a:pPr>
            <a:r>
              <a:rPr dirty="0"/>
              <a:t>Depression</a:t>
            </a:r>
            <a:r>
              <a:rPr lang="en-CA" dirty="0"/>
              <a:t> </a:t>
            </a:r>
            <a:r>
              <a:rPr lang="en-CA" dirty="0" err="1">
                <a:solidFill>
                  <a:schemeClr val="accent2"/>
                </a:solidFill>
              </a:rPr>
              <a:t>Depresión</a:t>
            </a:r>
            <a:endParaRPr dirty="0">
              <a:solidFill>
                <a:schemeClr val="accent2"/>
              </a:solidFill>
            </a:endParaRPr>
          </a:p>
          <a:p>
            <a:pPr lvl="1" indent="228600" algn="l">
              <a:defRPr sz="1900" b="1">
                <a:solidFill>
                  <a:srgbClr val="EE230C"/>
                </a:solidFill>
                <a:latin typeface="+mj-lt"/>
                <a:ea typeface="+mj-ea"/>
                <a:cs typeface="+mj-cs"/>
                <a:sym typeface="Helvetica Neue"/>
              </a:defRPr>
            </a:pPr>
            <a:r>
              <a:rPr dirty="0"/>
              <a:t>Journal of Affective Disorders, 2019</a:t>
            </a:r>
          </a:p>
          <a:p>
            <a:pPr lvl="1" indent="228600" algn="l">
              <a:defRPr b="1">
                <a:latin typeface="+mj-lt"/>
                <a:ea typeface="+mj-ea"/>
                <a:cs typeface="+mj-cs"/>
                <a:sym typeface="Helvetica Neue"/>
              </a:defRPr>
            </a:pPr>
            <a:endParaRPr dirty="0"/>
          </a:p>
          <a:p>
            <a:pPr algn="l">
              <a:defRPr sz="3600" b="1">
                <a:latin typeface="+mj-lt"/>
                <a:ea typeface="+mj-ea"/>
                <a:cs typeface="+mj-cs"/>
                <a:sym typeface="Helvetica Neue"/>
              </a:defRPr>
            </a:pPr>
            <a:r>
              <a:rPr dirty="0"/>
              <a:t>Anxiety</a:t>
            </a:r>
            <a:r>
              <a:rPr lang="en-CA" dirty="0"/>
              <a:t> </a:t>
            </a:r>
            <a:r>
              <a:rPr lang="en-CA" dirty="0" err="1">
                <a:solidFill>
                  <a:schemeClr val="accent2"/>
                </a:solidFill>
              </a:rPr>
              <a:t>Ansiedad</a:t>
            </a:r>
            <a:endParaRPr dirty="0">
              <a:solidFill>
                <a:schemeClr val="accent2"/>
              </a:solidFill>
            </a:endParaRPr>
          </a:p>
          <a:p>
            <a:pPr lvl="1" indent="228600" algn="l">
              <a:defRPr sz="1900" b="1">
                <a:solidFill>
                  <a:srgbClr val="EE230C"/>
                </a:solidFill>
                <a:latin typeface="+mj-lt"/>
                <a:ea typeface="+mj-ea"/>
                <a:cs typeface="+mj-cs"/>
                <a:sym typeface="Helvetica Neue"/>
              </a:defRPr>
            </a:pPr>
            <a:r>
              <a:rPr dirty="0"/>
              <a:t>Journal of Social and Clinical Psych, 2</a:t>
            </a:r>
            <a:r>
              <a:rPr sz="2000" dirty="0"/>
              <a:t>017</a:t>
            </a:r>
            <a:endParaRPr sz="2500" dirty="0"/>
          </a:p>
          <a:p>
            <a:pPr lvl="1" indent="228600" algn="l">
              <a:defRPr sz="2000" b="1">
                <a:latin typeface="+mj-lt"/>
                <a:ea typeface="+mj-ea"/>
                <a:cs typeface="+mj-cs"/>
                <a:sym typeface="Helvetica Neue"/>
              </a:defRPr>
            </a:pPr>
            <a:endParaRPr sz="2500" dirty="0"/>
          </a:p>
          <a:p>
            <a:pPr algn="l">
              <a:defRPr sz="3600" b="1">
                <a:latin typeface="+mj-lt"/>
                <a:ea typeface="+mj-ea"/>
                <a:cs typeface="+mj-cs"/>
                <a:sym typeface="Helvetica Neue"/>
              </a:defRPr>
            </a:pPr>
            <a:r>
              <a:rPr dirty="0"/>
              <a:t>Impulse Control Disorder</a:t>
            </a:r>
            <a:endParaRPr lang="en-CA" dirty="0"/>
          </a:p>
          <a:p>
            <a:pPr algn="l">
              <a:defRPr sz="3600" b="1">
                <a:latin typeface="+mj-lt"/>
                <a:ea typeface="+mj-ea"/>
                <a:cs typeface="+mj-cs"/>
                <a:sym typeface="Helvetica Neue"/>
              </a:defRPr>
            </a:pPr>
            <a:r>
              <a:rPr lang="es-ES" dirty="0">
                <a:solidFill>
                  <a:schemeClr val="accent2"/>
                </a:solidFill>
              </a:rPr>
              <a:t>Desorden de control de impulsos</a:t>
            </a:r>
            <a:endParaRPr dirty="0">
              <a:solidFill>
                <a:schemeClr val="accent2"/>
              </a:solidFill>
            </a:endParaRPr>
          </a:p>
          <a:p>
            <a:pPr lvl="1" indent="228600" algn="l">
              <a:defRPr sz="2000" b="1">
                <a:solidFill>
                  <a:srgbClr val="EE230C"/>
                </a:solidFill>
                <a:latin typeface="+mj-lt"/>
                <a:ea typeface="+mj-ea"/>
                <a:cs typeface="+mj-cs"/>
                <a:sym typeface="Helvetica Neue"/>
              </a:defRPr>
            </a:pPr>
            <a:r>
              <a:rPr dirty="0"/>
              <a:t>International Journal of Public health, 2019</a:t>
            </a:r>
          </a:p>
          <a:p>
            <a:pPr lvl="1" indent="228600" algn="l">
              <a:defRPr sz="2000" b="1">
                <a:latin typeface="+mj-lt"/>
                <a:ea typeface="+mj-ea"/>
                <a:cs typeface="+mj-cs"/>
                <a:sym typeface="Helvetica Neue"/>
              </a:defRPr>
            </a:pPr>
            <a:endParaRPr dirty="0"/>
          </a:p>
          <a:p>
            <a:pPr algn="l">
              <a:defRPr sz="3600" b="1">
                <a:latin typeface="+mj-lt"/>
                <a:ea typeface="+mj-ea"/>
                <a:cs typeface="+mj-cs"/>
                <a:sym typeface="Helvetica Neue"/>
              </a:defRPr>
            </a:pPr>
            <a:r>
              <a:rPr dirty="0"/>
              <a:t>Brain Damage</a:t>
            </a:r>
            <a:r>
              <a:rPr lang="en-CA" dirty="0"/>
              <a:t> </a:t>
            </a:r>
            <a:r>
              <a:rPr lang="en-CA" dirty="0" err="1">
                <a:solidFill>
                  <a:schemeClr val="accent2"/>
                </a:solidFill>
              </a:rPr>
              <a:t>Daño</a:t>
            </a:r>
            <a:r>
              <a:rPr lang="en-CA" dirty="0">
                <a:solidFill>
                  <a:schemeClr val="accent2"/>
                </a:solidFill>
              </a:rPr>
              <a:t> cerebral</a:t>
            </a:r>
            <a:endParaRPr dirty="0">
              <a:solidFill>
                <a:schemeClr val="accent2"/>
              </a:solidFill>
            </a:endParaRPr>
          </a:p>
          <a:p>
            <a:pPr lvl="1" indent="228600" algn="l">
              <a:defRPr sz="2000" b="1">
                <a:solidFill>
                  <a:srgbClr val="EE230C"/>
                </a:solidFill>
                <a:latin typeface="+mj-lt"/>
                <a:ea typeface="+mj-ea"/>
                <a:cs typeface="+mj-cs"/>
                <a:sym typeface="Helvetica Neue"/>
              </a:defRPr>
            </a:pPr>
            <a:r>
              <a:rPr dirty="0"/>
              <a:t>Scientific Reports Journal, 2017.</a:t>
            </a:r>
          </a:p>
          <a:p>
            <a:pPr algn="l">
              <a:defRPr b="1">
                <a:latin typeface="+mj-lt"/>
                <a:ea typeface="+mj-ea"/>
                <a:cs typeface="+mj-cs"/>
                <a:sym typeface="Helvetica Neue"/>
              </a:defRPr>
            </a:pPr>
            <a:endParaRPr dirty="0"/>
          </a:p>
          <a:p>
            <a:pPr algn="l">
              <a:defRPr sz="3600" b="1">
                <a:latin typeface="+mj-lt"/>
                <a:ea typeface="+mj-ea"/>
                <a:cs typeface="+mj-cs"/>
                <a:sym typeface="Helvetica Neue"/>
              </a:defRPr>
            </a:pPr>
            <a:r>
              <a:rPr dirty="0"/>
              <a:t>Isolation</a:t>
            </a:r>
            <a:r>
              <a:rPr lang="en-CA" dirty="0"/>
              <a:t> </a:t>
            </a:r>
            <a:r>
              <a:rPr lang="en-CA" dirty="0" err="1">
                <a:solidFill>
                  <a:schemeClr val="accent2"/>
                </a:solidFill>
              </a:rPr>
              <a:t>Aislamiento</a:t>
            </a:r>
            <a:endParaRPr lang="en-US" dirty="0">
              <a:solidFill>
                <a:schemeClr val="accent2"/>
              </a:solidFill>
            </a:endParaRPr>
          </a:p>
          <a:p>
            <a:pPr lvl="2" indent="457200" algn="l">
              <a:defRPr sz="2000" b="1">
                <a:solidFill>
                  <a:srgbClr val="EE230C"/>
                </a:solidFill>
                <a:latin typeface="+mj-lt"/>
                <a:ea typeface="+mj-ea"/>
                <a:cs typeface="+mj-cs"/>
                <a:sym typeface="Helvetica Neue"/>
              </a:defRPr>
            </a:pPr>
            <a:r>
              <a:rPr lang="en-US" dirty="0"/>
              <a:t>University of Pittsburg, 2017.</a:t>
            </a:r>
          </a:p>
          <a:p>
            <a:pPr lvl="2" indent="457200" algn="l">
              <a:defRPr sz="2000" b="1">
                <a:solidFill>
                  <a:srgbClr val="EE230C"/>
                </a:solidFill>
                <a:latin typeface="+mj-lt"/>
                <a:ea typeface="+mj-ea"/>
                <a:cs typeface="+mj-cs"/>
                <a:sym typeface="Helvetica Neue"/>
              </a:defRPr>
            </a:pPr>
            <a:endParaRPr dirty="0"/>
          </a:p>
          <a:p>
            <a:pPr algn="l">
              <a:defRPr sz="3600" b="1">
                <a:latin typeface="+mj-lt"/>
                <a:ea typeface="+mj-ea"/>
                <a:cs typeface="+mj-cs"/>
                <a:sym typeface="Helvetica Neue"/>
              </a:defRPr>
            </a:pPr>
            <a:r>
              <a:rPr dirty="0"/>
              <a:t>Addiction</a:t>
            </a:r>
            <a:r>
              <a:rPr lang="en-CA" dirty="0"/>
              <a:t> </a:t>
            </a:r>
            <a:r>
              <a:rPr lang="en-CA" dirty="0" err="1">
                <a:solidFill>
                  <a:schemeClr val="accent2"/>
                </a:solidFill>
              </a:rPr>
              <a:t>Adicción</a:t>
            </a:r>
            <a:endParaRPr dirty="0">
              <a:solidFill>
                <a:schemeClr val="accent2"/>
              </a:solidFill>
            </a:endParaRPr>
          </a:p>
          <a:p>
            <a:pPr lvl="1" algn="l">
              <a:defRPr b="1">
                <a:solidFill>
                  <a:srgbClr val="EE230C"/>
                </a:solidFill>
                <a:latin typeface="+mj-lt"/>
                <a:ea typeface="+mj-ea"/>
                <a:cs typeface="+mj-cs"/>
                <a:sym typeface="Helvetica Neue"/>
              </a:defRPr>
            </a:pPr>
            <a:r>
              <a:rPr dirty="0"/>
              <a:t>    </a:t>
            </a:r>
            <a:r>
              <a:rPr sz="2000" dirty="0"/>
              <a:t>  Institute of Psychology, </a:t>
            </a:r>
          </a:p>
          <a:p>
            <a:pPr algn="l">
              <a:defRPr sz="2000" b="1">
                <a:solidFill>
                  <a:srgbClr val="EE230C"/>
                </a:solidFill>
                <a:latin typeface="+mj-lt"/>
                <a:ea typeface="+mj-ea"/>
                <a:cs typeface="+mj-cs"/>
                <a:sym typeface="Helvetica Neue"/>
              </a:defRPr>
            </a:pPr>
            <a:r>
              <a:rPr dirty="0"/>
              <a:t>      Budapest, Hungary, 2017</a:t>
            </a:r>
          </a:p>
        </p:txBody>
      </p:sp>
      <p:sp>
        <p:nvSpPr>
          <p:cNvPr id="3" name="Social Media Use">
            <a:extLst>
              <a:ext uri="{FF2B5EF4-FFF2-40B4-BE49-F238E27FC236}">
                <a16:creationId xmlns:a16="http://schemas.microsoft.com/office/drawing/2014/main" id="{A478E887-BF34-D504-1277-FC5623042B24}"/>
              </a:ext>
            </a:extLst>
          </p:cNvPr>
          <p:cNvSpPr txBox="1"/>
          <p:nvPr/>
        </p:nvSpPr>
        <p:spPr>
          <a:xfrm>
            <a:off x="6715868" y="496680"/>
            <a:ext cx="5334794"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b="1">
                <a:latin typeface="+mj-lt"/>
                <a:ea typeface="+mj-ea"/>
                <a:cs typeface="+mj-cs"/>
                <a:sym typeface="Helvetica Neue"/>
              </a:defRPr>
            </a:lvl1pPr>
          </a:lstStyle>
          <a:p>
            <a:r>
              <a:rPr lang="en-CA" dirty="0" err="1">
                <a:solidFill>
                  <a:schemeClr val="accent2"/>
                </a:solidFill>
              </a:rPr>
              <a:t>Uso</a:t>
            </a:r>
            <a:r>
              <a:rPr lang="en-CA" dirty="0">
                <a:solidFill>
                  <a:schemeClr val="accent2"/>
                </a:solidFill>
              </a:rPr>
              <a:t> de </a:t>
            </a:r>
            <a:r>
              <a:rPr lang="en-CA" dirty="0" err="1">
                <a:solidFill>
                  <a:schemeClr val="accent2"/>
                </a:solidFill>
              </a:rPr>
              <a:t>medios</a:t>
            </a:r>
            <a:r>
              <a:rPr lang="en-CA" dirty="0">
                <a:solidFill>
                  <a:schemeClr val="accent2"/>
                </a:solidFill>
              </a:rPr>
              <a:t> </a:t>
            </a:r>
            <a:r>
              <a:rPr lang="en-CA" dirty="0" err="1">
                <a:solidFill>
                  <a:schemeClr val="accent2"/>
                </a:solidFill>
              </a:rPr>
              <a:t>sociales</a:t>
            </a:r>
            <a:endParaRPr lang="en-CA" dirty="0">
              <a:solidFill>
                <a:schemeClr val="accent2"/>
              </a:solidFill>
            </a:endParaRPr>
          </a:p>
        </p:txBody>
      </p:sp>
      <p:sp>
        <p:nvSpPr>
          <p:cNvPr id="4" name="What it does to you:">
            <a:extLst>
              <a:ext uri="{FF2B5EF4-FFF2-40B4-BE49-F238E27FC236}">
                <a16:creationId xmlns:a16="http://schemas.microsoft.com/office/drawing/2014/main" id="{EB5CC69B-5FC2-FCA0-7956-956BD9B5BAB3}"/>
              </a:ext>
            </a:extLst>
          </p:cNvPr>
          <p:cNvSpPr txBox="1"/>
          <p:nvPr/>
        </p:nvSpPr>
        <p:spPr>
          <a:xfrm>
            <a:off x="8269830" y="1599605"/>
            <a:ext cx="2481449" cy="533479"/>
          </a:xfrm>
          <a:prstGeom prst="rect">
            <a:avLst/>
          </a:prstGeom>
          <a:solidFill>
            <a:srgbClr val="EE230C"/>
          </a:solid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r>
              <a:rPr lang="en-US" dirty="0"/>
              <a:t>¿</a:t>
            </a:r>
            <a:r>
              <a:rPr lang="en-US" dirty="0" err="1"/>
              <a:t>Qué</a:t>
            </a:r>
            <a:r>
              <a:rPr lang="en-US" dirty="0"/>
              <a:t> </a:t>
            </a:r>
            <a:r>
              <a:rPr lang="en-US" dirty="0" err="1"/>
              <a:t>te</a:t>
            </a:r>
            <a:r>
              <a:rPr lang="en-US" dirty="0"/>
              <a:t> </a:t>
            </a:r>
            <a:r>
              <a:rPr lang="en-US" dirty="0" err="1"/>
              <a:t>hace</a:t>
            </a:r>
            <a:r>
              <a:rPr lang="en-US" dirty="0"/>
              <a:t>?</a:t>
            </a:r>
          </a:p>
        </p:txBody>
      </p:sp>
      <p:sp>
        <p:nvSpPr>
          <p:cNvPr id="424" name="Apps available for…"/>
          <p:cNvSpPr txBox="1"/>
          <p:nvPr/>
        </p:nvSpPr>
        <p:spPr>
          <a:xfrm>
            <a:off x="7405158" y="4527925"/>
            <a:ext cx="3956213" cy="3919022"/>
          </a:xfrm>
          <a:prstGeom prst="rect">
            <a:avLst/>
          </a:prstGeom>
          <a:solidFill>
            <a:srgbClr val="EE230C"/>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3100">
                <a:solidFill>
                  <a:srgbClr val="FFFFFF"/>
                </a:solidFill>
              </a:defRPr>
            </a:pPr>
            <a:r>
              <a:rPr dirty="0"/>
              <a:t>Apps available for</a:t>
            </a:r>
          </a:p>
          <a:p>
            <a:pPr>
              <a:defRPr sz="3100">
                <a:solidFill>
                  <a:srgbClr val="FFFFFF"/>
                </a:solidFill>
              </a:defRPr>
            </a:pPr>
            <a:r>
              <a:rPr dirty="0"/>
              <a:t>this device are </a:t>
            </a:r>
          </a:p>
          <a:p>
            <a:pPr>
              <a:defRPr sz="3100">
                <a:solidFill>
                  <a:srgbClr val="FFFFFF"/>
                </a:solidFill>
              </a:defRPr>
            </a:pPr>
            <a:r>
              <a:rPr dirty="0"/>
              <a:t>proven to</a:t>
            </a:r>
          </a:p>
          <a:p>
            <a:pPr>
              <a:defRPr sz="3100">
                <a:solidFill>
                  <a:srgbClr val="FFFFFF"/>
                </a:solidFill>
              </a:defRPr>
            </a:pPr>
            <a:r>
              <a:rPr lang="en-CA" dirty="0"/>
              <a:t>C</a:t>
            </a:r>
            <a:r>
              <a:rPr dirty="0" err="1"/>
              <a:t>ause</a:t>
            </a:r>
            <a:endParaRPr lang="en-CA" dirty="0"/>
          </a:p>
          <a:p>
            <a:pPr>
              <a:defRPr sz="3100">
                <a:solidFill>
                  <a:srgbClr val="FFFFFF"/>
                </a:solidFill>
              </a:defRPr>
            </a:pPr>
            <a:r>
              <a:rPr lang="es-ES" dirty="0"/>
              <a:t>Las aplicaciones disponibles para este dispositivo han demostrado causar.</a:t>
            </a: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Image" descr="Image"/>
          <p:cNvPicPr>
            <a:picLocks noChangeAspect="1"/>
          </p:cNvPicPr>
          <p:nvPr/>
        </p:nvPicPr>
        <p:blipFill>
          <a:blip r:embed="rId3"/>
          <a:stretch>
            <a:fillRect/>
          </a:stretch>
        </p:blipFill>
        <p:spPr>
          <a:xfrm>
            <a:off x="433919" y="184374"/>
            <a:ext cx="11977839" cy="9181951"/>
          </a:xfrm>
          <a:prstGeom prst="rect">
            <a:avLst/>
          </a:prstGeom>
          <a:ln w="12700">
            <a:miter lim="400000"/>
          </a:ln>
        </p:spPr>
      </p:pic>
      <p:sp>
        <p:nvSpPr>
          <p:cNvPr id="428" name="Line"/>
          <p:cNvSpPr/>
          <p:nvPr/>
        </p:nvSpPr>
        <p:spPr>
          <a:xfrm flipH="1">
            <a:off x="5740109" y="6306938"/>
            <a:ext cx="1" cy="2208808"/>
          </a:xfrm>
          <a:prstGeom prst="line">
            <a:avLst/>
          </a:prstGeom>
          <a:ln w="101600">
            <a:solidFill>
              <a:srgbClr val="EE230C"/>
            </a:solidFill>
            <a:miter lim="400000"/>
            <a:tailEnd type="triangle"/>
          </a:ln>
        </p:spPr>
        <p:txBody>
          <a:bodyPr lIns="45718" tIns="45718" rIns="45718" bIns="45718"/>
          <a:lstStyle/>
          <a:p>
            <a:endParaRPr/>
          </a:p>
        </p:txBody>
      </p:sp>
      <p:sp>
        <p:nvSpPr>
          <p:cNvPr id="429" name="2007"/>
          <p:cNvSpPr txBox="1"/>
          <p:nvPr/>
        </p:nvSpPr>
        <p:spPr>
          <a:xfrm>
            <a:off x="5344022" y="8545170"/>
            <a:ext cx="792176"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2007</a:t>
            </a:r>
          </a:p>
        </p:txBody>
      </p:sp>
      <p:pic>
        <p:nvPicPr>
          <p:cNvPr id="430" name="—Pngtree—hand drawn smartphone illustration_4746137.png" descr="—Pngtree—hand drawn smartphone illustration_4746137.png"/>
          <p:cNvPicPr>
            <a:picLocks noChangeAspect="1"/>
          </p:cNvPicPr>
          <p:nvPr/>
        </p:nvPicPr>
        <p:blipFill>
          <a:blip r:embed="rId4"/>
          <a:stretch>
            <a:fillRect/>
          </a:stretch>
        </p:blipFill>
        <p:spPr>
          <a:xfrm>
            <a:off x="5119368" y="4641910"/>
            <a:ext cx="1241483" cy="163560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What is happening to women, and why?"/>
          <p:cNvSpPr txBox="1"/>
          <p:nvPr/>
        </p:nvSpPr>
        <p:spPr>
          <a:xfrm>
            <a:off x="2298667" y="267060"/>
            <a:ext cx="8534465" cy="63480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r>
              <a:rPr dirty="0"/>
              <a:t>What is happening to women, and why?</a:t>
            </a:r>
          </a:p>
        </p:txBody>
      </p:sp>
      <p:graphicFrame>
        <p:nvGraphicFramePr>
          <p:cNvPr id="435" name="2D Line Chart"/>
          <p:cNvGraphicFramePr/>
          <p:nvPr/>
        </p:nvGraphicFramePr>
        <p:xfrm>
          <a:off x="718106" y="1935883"/>
          <a:ext cx="11004109" cy="6241534"/>
        </p:xfrm>
        <a:graphic>
          <a:graphicData uri="http://schemas.openxmlformats.org/drawingml/2006/chart">
            <c:chart xmlns:c="http://schemas.openxmlformats.org/drawingml/2006/chart" xmlns:r="http://schemas.openxmlformats.org/officeDocument/2006/relationships" r:id="rId2"/>
          </a:graphicData>
        </a:graphic>
      </p:graphicFrame>
      <p:sp>
        <p:nvSpPr>
          <p:cNvPr id="436" name="Monthly Porn Use    (visual porn)"/>
          <p:cNvSpPr txBox="1"/>
          <p:nvPr/>
        </p:nvSpPr>
        <p:spPr>
          <a:xfrm>
            <a:off x="3033389" y="8897268"/>
            <a:ext cx="6373540"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lang="en-US" dirty="0" err="1">
                <a:solidFill>
                  <a:schemeClr val="accent2"/>
                </a:solidFill>
              </a:rPr>
              <a:t>Uso</a:t>
            </a:r>
            <a:r>
              <a:rPr lang="en-US" dirty="0">
                <a:solidFill>
                  <a:schemeClr val="accent2"/>
                </a:solidFill>
              </a:rPr>
              <a:t> </a:t>
            </a:r>
            <a:r>
              <a:rPr lang="en-US" dirty="0" err="1">
                <a:solidFill>
                  <a:schemeClr val="accent2"/>
                </a:solidFill>
              </a:rPr>
              <a:t>mensual</a:t>
            </a:r>
            <a:r>
              <a:rPr lang="en-US" dirty="0">
                <a:solidFill>
                  <a:schemeClr val="accent2"/>
                </a:solidFill>
              </a:rPr>
              <a:t> de </a:t>
            </a:r>
            <a:r>
              <a:rPr lang="en-US" dirty="0" err="1">
                <a:solidFill>
                  <a:schemeClr val="accent2"/>
                </a:solidFill>
              </a:rPr>
              <a:t>pornografía</a:t>
            </a:r>
            <a:r>
              <a:rPr lang="en-US" dirty="0">
                <a:solidFill>
                  <a:schemeClr val="accent2"/>
                </a:solidFill>
              </a:rPr>
              <a:t> (porno visual)</a:t>
            </a:r>
          </a:p>
        </p:txBody>
      </p:sp>
      <p:pic>
        <p:nvPicPr>
          <p:cNvPr id="437" name="—Pngtree—hand drawn smartphone illustration_4746137.png" descr="—Pngtree—hand drawn smartphone illustration_4746137.png"/>
          <p:cNvPicPr>
            <a:picLocks noChangeAspect="1"/>
          </p:cNvPicPr>
          <p:nvPr/>
        </p:nvPicPr>
        <p:blipFill>
          <a:blip r:embed="rId3"/>
          <a:stretch>
            <a:fillRect/>
          </a:stretch>
        </p:blipFill>
        <p:spPr>
          <a:xfrm>
            <a:off x="775968" y="4489510"/>
            <a:ext cx="1241483" cy="1635603"/>
          </a:xfrm>
          <a:prstGeom prst="rect">
            <a:avLst/>
          </a:prstGeom>
          <a:ln w="12700">
            <a:miter lim="400000"/>
          </a:ln>
        </p:spPr>
      </p:pic>
      <p:sp>
        <p:nvSpPr>
          <p:cNvPr id="438" name="Line"/>
          <p:cNvSpPr/>
          <p:nvPr/>
        </p:nvSpPr>
        <p:spPr>
          <a:xfrm flipH="1">
            <a:off x="1218909" y="6000500"/>
            <a:ext cx="1" cy="1143646"/>
          </a:xfrm>
          <a:prstGeom prst="line">
            <a:avLst/>
          </a:prstGeom>
          <a:ln w="101600">
            <a:solidFill>
              <a:srgbClr val="EE230C"/>
            </a:solidFill>
            <a:miter lim="400000"/>
            <a:tailEnd type="triangle"/>
          </a:ln>
        </p:spPr>
        <p:txBody>
          <a:bodyPr lIns="45718" tIns="45718" rIns="45718" bIns="45718"/>
          <a:lstStyle/>
          <a:p>
            <a:endParaRPr/>
          </a:p>
        </p:txBody>
      </p:sp>
      <p:sp>
        <p:nvSpPr>
          <p:cNvPr id="439" name="4%"/>
          <p:cNvSpPr txBox="1"/>
          <p:nvPr/>
        </p:nvSpPr>
        <p:spPr>
          <a:xfrm>
            <a:off x="924625" y="8672170"/>
            <a:ext cx="588570"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4%</a:t>
            </a:r>
          </a:p>
        </p:txBody>
      </p:sp>
      <p:sp>
        <p:nvSpPr>
          <p:cNvPr id="440" name="60+%"/>
          <p:cNvSpPr txBox="1"/>
          <p:nvPr/>
        </p:nvSpPr>
        <p:spPr>
          <a:xfrm>
            <a:off x="11086250" y="1509370"/>
            <a:ext cx="940919"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60+%</a:t>
            </a:r>
          </a:p>
        </p:txBody>
      </p:sp>
      <p:sp>
        <p:nvSpPr>
          <p:cNvPr id="2" name="What is happening to women, and why?">
            <a:extLst>
              <a:ext uri="{FF2B5EF4-FFF2-40B4-BE49-F238E27FC236}">
                <a16:creationId xmlns:a16="http://schemas.microsoft.com/office/drawing/2014/main" id="{64530DBE-C63C-085D-3CA5-D0EE86D831E9}"/>
              </a:ext>
            </a:extLst>
          </p:cNvPr>
          <p:cNvSpPr txBox="1"/>
          <p:nvPr/>
        </p:nvSpPr>
        <p:spPr>
          <a:xfrm>
            <a:off x="1495601" y="767219"/>
            <a:ext cx="10140598" cy="64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r>
              <a:rPr lang="es-ES" dirty="0">
                <a:solidFill>
                  <a:schemeClr val="accent2"/>
                </a:solidFill>
              </a:rPr>
              <a:t>¿Qué le está pasando a las mujeres y por qué?</a:t>
            </a:r>
            <a:endParaRPr lang="en-US" dirty="0">
              <a:solidFill>
                <a:schemeClr val="accent2"/>
              </a:solidFill>
            </a:endParaRPr>
          </a:p>
        </p:txBody>
      </p:sp>
      <p:sp>
        <p:nvSpPr>
          <p:cNvPr id="3" name="Monthly Porn Use    (visual porn)">
            <a:extLst>
              <a:ext uri="{FF2B5EF4-FFF2-40B4-BE49-F238E27FC236}">
                <a16:creationId xmlns:a16="http://schemas.microsoft.com/office/drawing/2014/main" id="{F7879799-6CD8-A28F-3CC7-3A202D9CDDAC}"/>
              </a:ext>
            </a:extLst>
          </p:cNvPr>
          <p:cNvSpPr txBox="1"/>
          <p:nvPr/>
        </p:nvSpPr>
        <p:spPr>
          <a:xfrm>
            <a:off x="3806448" y="8362780"/>
            <a:ext cx="4827423"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dirty="0"/>
              <a:t>Monthly Porn Use    (visual porn)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AI brain control.jpg" descr="AI brain control.jpg"/>
          <p:cNvPicPr>
            <a:picLocks noChangeAspect="1"/>
          </p:cNvPicPr>
          <p:nvPr/>
        </p:nvPicPr>
        <p:blipFill>
          <a:blip r:embed="rId2"/>
          <a:stretch>
            <a:fillRect/>
          </a:stretch>
        </p:blipFill>
        <p:spPr>
          <a:xfrm>
            <a:off x="-22919" y="0"/>
            <a:ext cx="13050638" cy="9815708"/>
          </a:xfrm>
          <a:prstGeom prst="rect">
            <a:avLst/>
          </a:prstGeom>
          <a:ln w="12700">
            <a:miter lim="400000"/>
          </a:ln>
        </p:spPr>
      </p:pic>
      <p:sp>
        <p:nvSpPr>
          <p:cNvPr id="443" name="Social Media Control…"/>
          <p:cNvSpPr txBox="1"/>
          <p:nvPr/>
        </p:nvSpPr>
        <p:spPr>
          <a:xfrm>
            <a:off x="1708181" y="2474125"/>
            <a:ext cx="4656647" cy="10071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500" b="1">
                <a:solidFill>
                  <a:srgbClr val="FFFFFF"/>
                </a:solidFill>
                <a:latin typeface="+mj-lt"/>
                <a:ea typeface="+mj-ea"/>
                <a:cs typeface="+mj-cs"/>
                <a:sym typeface="Helvetica Neue"/>
              </a:defRPr>
            </a:pPr>
            <a:r>
              <a:rPr dirty="0"/>
              <a:t>Social Media Control</a:t>
            </a:r>
          </a:p>
          <a:p>
            <a:pPr>
              <a:defRPr b="1">
                <a:solidFill>
                  <a:srgbClr val="FFFFFF"/>
                </a:solidFill>
                <a:latin typeface="+mj-lt"/>
                <a:ea typeface="+mj-ea"/>
                <a:cs typeface="+mj-cs"/>
                <a:sym typeface="Helvetica Neue"/>
              </a:defRPr>
            </a:pPr>
            <a:r>
              <a:rPr dirty="0"/>
              <a:t>San Jose, California</a:t>
            </a:r>
          </a:p>
        </p:txBody>
      </p:sp>
      <p:sp>
        <p:nvSpPr>
          <p:cNvPr id="444" name="Artificial Intelligence…"/>
          <p:cNvSpPr txBox="1"/>
          <p:nvPr/>
        </p:nvSpPr>
        <p:spPr>
          <a:xfrm>
            <a:off x="9191054" y="247363"/>
            <a:ext cx="3490266" cy="8293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dirty="0"/>
              <a:t>Artificial Intelligence</a:t>
            </a:r>
          </a:p>
          <a:p>
            <a:pPr>
              <a:defRPr b="1">
                <a:latin typeface="+mj-lt"/>
                <a:ea typeface="+mj-ea"/>
                <a:cs typeface="+mj-cs"/>
                <a:sym typeface="Helvetica Neue"/>
              </a:defRPr>
            </a:pPr>
            <a:r>
              <a:rPr dirty="0"/>
              <a:t>10,000 tries per second</a:t>
            </a:r>
          </a:p>
        </p:txBody>
      </p:sp>
      <p:sp>
        <p:nvSpPr>
          <p:cNvPr id="445" name="Did AI “hack” the female brain?"/>
          <p:cNvSpPr txBox="1"/>
          <p:nvPr/>
        </p:nvSpPr>
        <p:spPr>
          <a:xfrm>
            <a:off x="2650353" y="8988967"/>
            <a:ext cx="7372211" cy="62581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400" b="1">
                <a:latin typeface="+mj-lt"/>
                <a:ea typeface="+mj-ea"/>
                <a:cs typeface="+mj-cs"/>
                <a:sym typeface="Helvetica Neue"/>
              </a:defRPr>
            </a:lvl1pPr>
          </a:lstStyle>
          <a:p>
            <a:r>
              <a:rPr lang="es-ES" dirty="0">
                <a:solidFill>
                  <a:schemeClr val="accent2"/>
                </a:solidFill>
              </a:rPr>
              <a:t>¿AI "hackeó" el cerebro femenino?</a:t>
            </a:r>
            <a:endParaRPr lang="en-US" dirty="0">
              <a:solidFill>
                <a:schemeClr val="accent2"/>
              </a:solidFill>
            </a:endParaRPr>
          </a:p>
        </p:txBody>
      </p:sp>
      <p:pic>
        <p:nvPicPr>
          <p:cNvPr id="446" name="horse and rider.png" descr="horse and rider.png"/>
          <p:cNvPicPr>
            <a:picLocks noChangeAspect="1"/>
          </p:cNvPicPr>
          <p:nvPr/>
        </p:nvPicPr>
        <p:blipFill>
          <a:blip r:embed="rId3"/>
          <a:stretch>
            <a:fillRect/>
          </a:stretch>
        </p:blipFill>
        <p:spPr>
          <a:xfrm>
            <a:off x="298579" y="39230"/>
            <a:ext cx="1245628" cy="1245627"/>
          </a:xfrm>
          <a:prstGeom prst="rect">
            <a:avLst/>
          </a:prstGeom>
          <a:ln w="12700">
            <a:miter lim="400000"/>
          </a:ln>
        </p:spPr>
      </p:pic>
      <p:pic>
        <p:nvPicPr>
          <p:cNvPr id="447" name="horse and rider.png" descr="horse and rider.png"/>
          <p:cNvPicPr>
            <a:picLocks noChangeAspect="1"/>
          </p:cNvPicPr>
          <p:nvPr/>
        </p:nvPicPr>
        <p:blipFill>
          <a:blip r:embed="rId3"/>
          <a:stretch>
            <a:fillRect/>
          </a:stretch>
        </p:blipFill>
        <p:spPr>
          <a:xfrm>
            <a:off x="1644779" y="142355"/>
            <a:ext cx="1245628" cy="1245628"/>
          </a:xfrm>
          <a:prstGeom prst="rect">
            <a:avLst/>
          </a:prstGeom>
          <a:ln w="12700">
            <a:miter lim="400000"/>
          </a:ln>
        </p:spPr>
      </p:pic>
      <p:pic>
        <p:nvPicPr>
          <p:cNvPr id="448" name="horse and rider.png" descr="horse and rider.png"/>
          <p:cNvPicPr>
            <a:picLocks noChangeAspect="1"/>
          </p:cNvPicPr>
          <p:nvPr/>
        </p:nvPicPr>
        <p:blipFill>
          <a:blip r:embed="rId3"/>
          <a:stretch>
            <a:fillRect/>
          </a:stretch>
        </p:blipFill>
        <p:spPr>
          <a:xfrm>
            <a:off x="2990979" y="142355"/>
            <a:ext cx="1245628" cy="1245628"/>
          </a:xfrm>
          <a:prstGeom prst="rect">
            <a:avLst/>
          </a:prstGeom>
          <a:ln w="12700">
            <a:miter lim="400000"/>
          </a:ln>
        </p:spPr>
      </p:pic>
      <p:pic>
        <p:nvPicPr>
          <p:cNvPr id="449" name="horse and rider.png" descr="horse and rider.png"/>
          <p:cNvPicPr>
            <a:picLocks noChangeAspect="1"/>
          </p:cNvPicPr>
          <p:nvPr/>
        </p:nvPicPr>
        <p:blipFill>
          <a:blip r:embed="rId3"/>
          <a:stretch>
            <a:fillRect/>
          </a:stretch>
        </p:blipFill>
        <p:spPr>
          <a:xfrm>
            <a:off x="4438779" y="142355"/>
            <a:ext cx="1245628" cy="1245628"/>
          </a:xfrm>
          <a:prstGeom prst="rect">
            <a:avLst/>
          </a:prstGeom>
          <a:ln w="12700">
            <a:miter lim="400000"/>
          </a:ln>
        </p:spPr>
      </p:pic>
      <p:sp>
        <p:nvSpPr>
          <p:cNvPr id="3" name="Artificial Intelligence…">
            <a:extLst>
              <a:ext uri="{FF2B5EF4-FFF2-40B4-BE49-F238E27FC236}">
                <a16:creationId xmlns:a16="http://schemas.microsoft.com/office/drawing/2014/main" id="{BDA7327D-8467-53BF-B97B-73B29B29DDC2}"/>
              </a:ext>
            </a:extLst>
          </p:cNvPr>
          <p:cNvSpPr txBox="1"/>
          <p:nvPr/>
        </p:nvSpPr>
        <p:spPr>
          <a:xfrm>
            <a:off x="8800186" y="1047199"/>
            <a:ext cx="4272003"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lang="en-CA" dirty="0" err="1">
                <a:solidFill>
                  <a:schemeClr val="accent2"/>
                </a:solidFill>
              </a:rPr>
              <a:t>Inteligencia</a:t>
            </a:r>
            <a:r>
              <a:rPr lang="en-CA" dirty="0">
                <a:solidFill>
                  <a:schemeClr val="accent2"/>
                </a:solidFill>
              </a:rPr>
              <a:t> Artificial</a:t>
            </a:r>
          </a:p>
          <a:p>
            <a:pPr>
              <a:defRPr b="1">
                <a:latin typeface="+mj-lt"/>
                <a:ea typeface="+mj-ea"/>
                <a:cs typeface="+mj-cs"/>
                <a:sym typeface="Helvetica Neue"/>
              </a:defRPr>
            </a:pPr>
            <a:r>
              <a:rPr lang="en-CA" dirty="0">
                <a:solidFill>
                  <a:schemeClr val="accent2"/>
                </a:solidFill>
              </a:rPr>
              <a:t>10,000 </a:t>
            </a:r>
            <a:r>
              <a:rPr lang="en-CA" dirty="0" err="1">
                <a:solidFill>
                  <a:schemeClr val="accent2"/>
                </a:solidFill>
              </a:rPr>
              <a:t>intentos</a:t>
            </a:r>
            <a:r>
              <a:rPr lang="en-CA" dirty="0">
                <a:solidFill>
                  <a:schemeClr val="accent2"/>
                </a:solidFill>
              </a:rPr>
              <a:t> </a:t>
            </a:r>
            <a:r>
              <a:rPr lang="en-CA" dirty="0" err="1">
                <a:solidFill>
                  <a:schemeClr val="accent2"/>
                </a:solidFill>
              </a:rPr>
              <a:t>por</a:t>
            </a:r>
            <a:r>
              <a:rPr lang="en-CA" dirty="0">
                <a:solidFill>
                  <a:schemeClr val="accent2"/>
                </a:solidFill>
              </a:rPr>
              <a:t> </a:t>
            </a:r>
            <a:r>
              <a:rPr lang="en-CA" dirty="0" err="1">
                <a:solidFill>
                  <a:schemeClr val="accent2"/>
                </a:solidFill>
              </a:rPr>
              <a:t>segundo</a:t>
            </a:r>
            <a:endParaRPr lang="en-CA" dirty="0">
              <a:solidFill>
                <a:schemeClr val="accent2"/>
              </a:solidFill>
            </a:endParaRPr>
          </a:p>
        </p:txBody>
      </p:sp>
      <p:sp>
        <p:nvSpPr>
          <p:cNvPr id="4" name="TextBox 3">
            <a:extLst>
              <a:ext uri="{FF2B5EF4-FFF2-40B4-BE49-F238E27FC236}">
                <a16:creationId xmlns:a16="http://schemas.microsoft.com/office/drawing/2014/main" id="{EE6C5462-76F0-BF67-3683-6EBEF3F61CE9}"/>
              </a:ext>
            </a:extLst>
          </p:cNvPr>
          <p:cNvSpPr txBox="1"/>
          <p:nvPr/>
        </p:nvSpPr>
        <p:spPr>
          <a:xfrm>
            <a:off x="1144913" y="3605940"/>
            <a:ext cx="578318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Control de </a:t>
            </a:r>
            <a:r>
              <a:rPr kumimoji="0" lang="en-CA" sz="3200" b="1" i="0" u="none" strike="noStrike" cap="none" spc="0" normalizeH="0" baseline="0" dirty="0" err="1">
                <a:ln>
                  <a:noFill/>
                </a:ln>
                <a:solidFill>
                  <a:schemeClr val="accent2"/>
                </a:solidFill>
                <a:effectLst/>
                <a:uFillTx/>
                <a:latin typeface="Helvetica Neue Medium"/>
                <a:ea typeface="Helvetica Neue Medium"/>
                <a:cs typeface="Helvetica Neue Medium"/>
                <a:sym typeface="Helvetica Neue Medium"/>
              </a:rPr>
              <a:t>Medios</a:t>
            </a:r>
            <a:r>
              <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 </a:t>
            </a:r>
            <a:r>
              <a:rPr kumimoji="0" lang="en-CA" sz="3200" b="1" i="0" u="none" strike="noStrike" cap="none" spc="0" normalizeH="0" baseline="0" dirty="0" err="1">
                <a:ln>
                  <a:noFill/>
                </a:ln>
                <a:solidFill>
                  <a:schemeClr val="accent2"/>
                </a:solidFill>
                <a:effectLst/>
                <a:uFillTx/>
                <a:latin typeface="Helvetica Neue Medium"/>
                <a:ea typeface="Helvetica Neue Medium"/>
                <a:cs typeface="Helvetica Neue Medium"/>
                <a:sym typeface="Helvetica Neue Medium"/>
              </a:rPr>
              <a:t>Sociales</a:t>
            </a:r>
            <a:endPar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endParaRPr>
          </a:p>
        </p:txBody>
      </p:sp>
      <p:sp>
        <p:nvSpPr>
          <p:cNvPr id="6" name="Did AI “hack” the female brain?">
            <a:extLst>
              <a:ext uri="{FF2B5EF4-FFF2-40B4-BE49-F238E27FC236}">
                <a16:creationId xmlns:a16="http://schemas.microsoft.com/office/drawing/2014/main" id="{92AAD063-2517-2EA4-0F8E-AF8EB630C2C0}"/>
              </a:ext>
            </a:extLst>
          </p:cNvPr>
          <p:cNvSpPr txBox="1"/>
          <p:nvPr/>
        </p:nvSpPr>
        <p:spPr>
          <a:xfrm>
            <a:off x="3082131" y="8382725"/>
            <a:ext cx="6565393" cy="60977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400" b="1">
                <a:latin typeface="+mj-lt"/>
                <a:ea typeface="+mj-ea"/>
                <a:cs typeface="+mj-cs"/>
                <a:sym typeface="Helvetica Neue"/>
              </a:defRPr>
            </a:lvl1pPr>
          </a:lstStyle>
          <a:p>
            <a:r>
              <a:rPr dirty="0"/>
              <a:t>Did AI “hack” the female brain?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Life on the platform 2.jpg" descr="Life on the platform 2.jpg"/>
          <p:cNvPicPr>
            <a:picLocks noChangeAspect="1"/>
          </p:cNvPicPr>
          <p:nvPr/>
        </p:nvPicPr>
        <p:blipFill>
          <a:blip r:embed="rId2"/>
          <a:stretch>
            <a:fillRect/>
          </a:stretch>
        </p:blipFill>
        <p:spPr>
          <a:xfrm>
            <a:off x="4024" y="5686"/>
            <a:ext cx="12996752" cy="9775178"/>
          </a:xfrm>
          <a:prstGeom prst="rect">
            <a:avLst/>
          </a:prstGeom>
          <a:ln w="12700">
            <a:miter lim="400000"/>
          </a:ln>
        </p:spPr>
      </p:pic>
      <p:sp>
        <p:nvSpPr>
          <p:cNvPr id="5" name="TextBox 4">
            <a:extLst>
              <a:ext uri="{FF2B5EF4-FFF2-40B4-BE49-F238E27FC236}">
                <a16:creationId xmlns:a16="http://schemas.microsoft.com/office/drawing/2014/main" id="{1B39ED2B-202B-61DE-3031-0392C0EFC162}"/>
              </a:ext>
            </a:extLst>
          </p:cNvPr>
          <p:cNvSpPr txBox="1"/>
          <p:nvPr/>
        </p:nvSpPr>
        <p:spPr>
          <a:xfrm>
            <a:off x="2625303" y="2275103"/>
            <a:ext cx="817497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6000" b="1" dirty="0">
                <a:solidFill>
                  <a:schemeClr val="accent2"/>
                </a:solidFill>
              </a:rPr>
              <a:t>Vida </a:t>
            </a:r>
            <a:r>
              <a:rPr lang="en-CA" sz="6000" b="1" dirty="0" err="1">
                <a:solidFill>
                  <a:schemeClr val="accent2"/>
                </a:solidFill>
              </a:rPr>
              <a:t>en</a:t>
            </a:r>
            <a:r>
              <a:rPr lang="en-CA" sz="6000" b="1" dirty="0">
                <a:solidFill>
                  <a:schemeClr val="accent2"/>
                </a:solidFill>
              </a:rPr>
              <a:t> la Plataforma</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fe on the platform.jpg" descr="Life on the platform.jpg">
            <a:extLst>
              <a:ext uri="{FF2B5EF4-FFF2-40B4-BE49-F238E27FC236}">
                <a16:creationId xmlns:a16="http://schemas.microsoft.com/office/drawing/2014/main" id="{93D532F2-D1FE-0B4A-AF54-9816C8684754}"/>
              </a:ext>
            </a:extLst>
          </p:cNvPr>
          <p:cNvPicPr>
            <a:picLocks noChangeAspect="1"/>
          </p:cNvPicPr>
          <p:nvPr/>
        </p:nvPicPr>
        <p:blipFill>
          <a:blip r:embed="rId2"/>
          <a:stretch>
            <a:fillRect/>
          </a:stretch>
        </p:blipFill>
        <p:spPr>
          <a:xfrm>
            <a:off x="-19995" y="-16565"/>
            <a:ext cx="13012111" cy="9786729"/>
          </a:xfrm>
          <a:prstGeom prst="rect">
            <a:avLst/>
          </a:prstGeom>
          <a:ln w="12700">
            <a:miter lim="400000"/>
          </a:ln>
        </p:spPr>
      </p:pic>
      <p:pic>
        <p:nvPicPr>
          <p:cNvPr id="453" name="Life on the platform.jpg" descr="Life on the platform.jpg"/>
          <p:cNvPicPr>
            <a:picLocks noChangeAspect="1"/>
          </p:cNvPicPr>
          <p:nvPr/>
        </p:nvPicPr>
        <p:blipFill>
          <a:blip r:embed="rId2"/>
          <a:stretch>
            <a:fillRect/>
          </a:stretch>
        </p:blipFill>
        <p:spPr>
          <a:xfrm>
            <a:off x="-19994" y="-16564"/>
            <a:ext cx="13012111" cy="9786729"/>
          </a:xfrm>
          <a:prstGeom prst="rect">
            <a:avLst/>
          </a:prstGeom>
          <a:ln w="12700">
            <a:miter lim="400000"/>
          </a:ln>
        </p:spPr>
      </p:pic>
      <p:sp>
        <p:nvSpPr>
          <p:cNvPr id="454" name="The Platform is slanted"/>
          <p:cNvSpPr txBox="1"/>
          <p:nvPr/>
        </p:nvSpPr>
        <p:spPr>
          <a:xfrm>
            <a:off x="1976475" y="78270"/>
            <a:ext cx="9051849" cy="106862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400" b="1">
                <a:latin typeface="+mj-lt"/>
                <a:ea typeface="+mj-ea"/>
                <a:cs typeface="+mj-cs"/>
                <a:sym typeface="Helvetica Neue"/>
              </a:defRPr>
            </a:lvl1pPr>
          </a:lstStyle>
          <a:p>
            <a:r>
              <a:rPr dirty="0"/>
              <a:t>The Platform is slanted</a:t>
            </a:r>
          </a:p>
        </p:txBody>
      </p:sp>
      <p:sp>
        <p:nvSpPr>
          <p:cNvPr id="455" name="Line"/>
          <p:cNvSpPr/>
          <p:nvPr/>
        </p:nvSpPr>
        <p:spPr>
          <a:xfrm>
            <a:off x="-10536" y="4876800"/>
            <a:ext cx="13025872" cy="0"/>
          </a:xfrm>
          <a:prstGeom prst="line">
            <a:avLst/>
          </a:prstGeom>
          <a:ln w="139700">
            <a:solidFill>
              <a:srgbClr val="EE230C"/>
            </a:solidFill>
            <a:miter lim="400000"/>
          </a:ln>
        </p:spPr>
        <p:txBody>
          <a:bodyPr lIns="45718" tIns="45718" rIns="45718" bIns="45718"/>
          <a:lstStyle/>
          <a:p>
            <a:endParaRPr/>
          </a:p>
        </p:txBody>
      </p:sp>
      <p:sp>
        <p:nvSpPr>
          <p:cNvPr id="456" name="Straight Line"/>
          <p:cNvSpPr txBox="1"/>
          <p:nvPr/>
        </p:nvSpPr>
        <p:spPr>
          <a:xfrm>
            <a:off x="5503233" y="4884939"/>
            <a:ext cx="1965656"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Straight Line</a:t>
            </a:r>
          </a:p>
        </p:txBody>
      </p:sp>
      <p:sp>
        <p:nvSpPr>
          <p:cNvPr id="457" name="Line"/>
          <p:cNvSpPr/>
          <p:nvPr/>
        </p:nvSpPr>
        <p:spPr>
          <a:xfrm flipH="1" flipV="1">
            <a:off x="4486686" y="2642785"/>
            <a:ext cx="4031428" cy="2"/>
          </a:xfrm>
          <a:prstGeom prst="line">
            <a:avLst/>
          </a:prstGeom>
          <a:ln w="63500">
            <a:solidFill>
              <a:srgbClr val="EE230C"/>
            </a:solidFill>
            <a:miter lim="400000"/>
            <a:tailEnd type="triangle"/>
          </a:ln>
        </p:spPr>
        <p:txBody>
          <a:bodyPr lIns="45718" tIns="45718" rIns="45718" bIns="45718"/>
          <a:lstStyle/>
          <a:p>
            <a:endParaRPr/>
          </a:p>
        </p:txBody>
      </p:sp>
      <p:sp>
        <p:nvSpPr>
          <p:cNvPr id="458" name="Mild"/>
          <p:cNvSpPr txBox="1"/>
          <p:nvPr/>
        </p:nvSpPr>
        <p:spPr>
          <a:xfrm>
            <a:off x="10400135" y="2341836"/>
            <a:ext cx="2442976" cy="57964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100" b="1">
                <a:latin typeface="+mj-lt"/>
                <a:ea typeface="+mj-ea"/>
                <a:cs typeface="+mj-cs"/>
                <a:sym typeface="Helvetica Neue"/>
              </a:defRPr>
            </a:lvl1pPr>
          </a:lstStyle>
          <a:p>
            <a:r>
              <a:rPr dirty="0"/>
              <a:t>Mild</a:t>
            </a:r>
            <a:r>
              <a:rPr lang="en-CA" dirty="0"/>
              <a:t> content</a:t>
            </a:r>
            <a:endParaRPr dirty="0"/>
          </a:p>
        </p:txBody>
      </p:sp>
      <p:sp>
        <p:nvSpPr>
          <p:cNvPr id="459" name="Extreme"/>
          <p:cNvSpPr txBox="1"/>
          <p:nvPr/>
        </p:nvSpPr>
        <p:spPr>
          <a:xfrm>
            <a:off x="59199" y="2334142"/>
            <a:ext cx="3313408"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b="1">
                <a:latin typeface="+mj-lt"/>
                <a:ea typeface="+mj-ea"/>
                <a:cs typeface="+mj-cs"/>
                <a:sym typeface="Helvetica Neue"/>
              </a:defRPr>
            </a:lvl1pPr>
          </a:lstStyle>
          <a:p>
            <a:r>
              <a:rPr dirty="0" err="1"/>
              <a:t>Extrem</a:t>
            </a:r>
            <a:r>
              <a:rPr lang="en-CA" dirty="0"/>
              <a:t>e content</a:t>
            </a:r>
            <a:endParaRPr dirty="0"/>
          </a:p>
        </p:txBody>
      </p:sp>
      <p:sp>
        <p:nvSpPr>
          <p:cNvPr id="460" name="The A-I makes the platform vibrate"/>
          <p:cNvSpPr txBox="1"/>
          <p:nvPr/>
        </p:nvSpPr>
        <p:spPr>
          <a:xfrm>
            <a:off x="1690184" y="8526563"/>
            <a:ext cx="9624431" cy="7950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b="1">
                <a:latin typeface="+mj-lt"/>
                <a:ea typeface="+mj-ea"/>
                <a:cs typeface="+mj-cs"/>
                <a:sym typeface="Helvetica Neue"/>
              </a:defRPr>
            </a:lvl1pPr>
          </a:lstStyle>
          <a:p>
            <a:r>
              <a:rPr lang="es-ES" dirty="0">
                <a:solidFill>
                  <a:schemeClr val="accent2"/>
                </a:solidFill>
              </a:rPr>
              <a:t>La IA hace que la plataforma vibre.</a:t>
            </a:r>
            <a:endParaRPr lang="en-US" dirty="0">
              <a:solidFill>
                <a:schemeClr val="accent2"/>
              </a:solidFill>
            </a:endParaRPr>
          </a:p>
        </p:txBody>
      </p:sp>
      <p:sp>
        <p:nvSpPr>
          <p:cNvPr id="2" name="The Platform is slanted">
            <a:extLst>
              <a:ext uri="{FF2B5EF4-FFF2-40B4-BE49-F238E27FC236}">
                <a16:creationId xmlns:a16="http://schemas.microsoft.com/office/drawing/2014/main" id="{2390F1F7-CE54-5F70-2A41-CDF2C4319EE7}"/>
              </a:ext>
            </a:extLst>
          </p:cNvPr>
          <p:cNvSpPr txBox="1"/>
          <p:nvPr/>
        </p:nvSpPr>
        <p:spPr>
          <a:xfrm>
            <a:off x="837372" y="292958"/>
            <a:ext cx="11373306" cy="207236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400" b="1">
                <a:latin typeface="+mj-lt"/>
                <a:ea typeface="+mj-ea"/>
                <a:cs typeface="+mj-cs"/>
                <a:sym typeface="Helvetica Neue"/>
              </a:defRPr>
            </a:lvl1pPr>
          </a:lstStyle>
          <a:p>
            <a:endParaRPr lang="en-CA" dirty="0"/>
          </a:p>
          <a:p>
            <a:r>
              <a:rPr lang="en-CA" dirty="0">
                <a:solidFill>
                  <a:schemeClr val="accent2"/>
                </a:solidFill>
              </a:rPr>
              <a:t>La </a:t>
            </a:r>
            <a:r>
              <a:rPr lang="en-CA" dirty="0" err="1">
                <a:solidFill>
                  <a:schemeClr val="accent2"/>
                </a:solidFill>
              </a:rPr>
              <a:t>plataforma</a:t>
            </a:r>
            <a:r>
              <a:rPr lang="en-CA" dirty="0">
                <a:solidFill>
                  <a:schemeClr val="accent2"/>
                </a:solidFill>
              </a:rPr>
              <a:t> </a:t>
            </a:r>
            <a:r>
              <a:rPr lang="en-CA" dirty="0" err="1">
                <a:solidFill>
                  <a:schemeClr val="accent2"/>
                </a:solidFill>
              </a:rPr>
              <a:t>está</a:t>
            </a:r>
            <a:r>
              <a:rPr lang="en-CA" dirty="0">
                <a:solidFill>
                  <a:schemeClr val="accent2"/>
                </a:solidFill>
              </a:rPr>
              <a:t> </a:t>
            </a:r>
            <a:r>
              <a:rPr lang="en-CA" dirty="0" err="1">
                <a:solidFill>
                  <a:schemeClr val="accent2"/>
                </a:solidFill>
              </a:rPr>
              <a:t>inclinada</a:t>
            </a:r>
            <a:r>
              <a:rPr lang="en-CA" dirty="0">
                <a:solidFill>
                  <a:schemeClr val="accent2"/>
                </a:solidFill>
              </a:rPr>
              <a:t>.</a:t>
            </a:r>
          </a:p>
        </p:txBody>
      </p:sp>
      <p:sp>
        <p:nvSpPr>
          <p:cNvPr id="4" name="Extreme">
            <a:extLst>
              <a:ext uri="{FF2B5EF4-FFF2-40B4-BE49-F238E27FC236}">
                <a16:creationId xmlns:a16="http://schemas.microsoft.com/office/drawing/2014/main" id="{D595FFBE-9720-26CA-969C-32793647B22C}"/>
              </a:ext>
            </a:extLst>
          </p:cNvPr>
          <p:cNvSpPr txBox="1"/>
          <p:nvPr/>
        </p:nvSpPr>
        <p:spPr>
          <a:xfrm>
            <a:off x="58481" y="2867241"/>
            <a:ext cx="3835987"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b="1">
                <a:latin typeface="+mj-lt"/>
                <a:ea typeface="+mj-ea"/>
                <a:cs typeface="+mj-cs"/>
                <a:sym typeface="Helvetica Neue"/>
              </a:defRPr>
            </a:lvl1pPr>
          </a:lstStyle>
          <a:p>
            <a:r>
              <a:rPr lang="en-CA" dirty="0" err="1">
                <a:solidFill>
                  <a:schemeClr val="accent2"/>
                </a:solidFill>
              </a:rPr>
              <a:t>Contenido</a:t>
            </a:r>
            <a:r>
              <a:rPr lang="en-CA" dirty="0">
                <a:solidFill>
                  <a:schemeClr val="accent2"/>
                </a:solidFill>
              </a:rPr>
              <a:t> </a:t>
            </a:r>
            <a:r>
              <a:rPr lang="en-CA" dirty="0" err="1">
                <a:solidFill>
                  <a:schemeClr val="accent2"/>
                </a:solidFill>
              </a:rPr>
              <a:t>extremo</a:t>
            </a:r>
            <a:endParaRPr lang="en-CA" dirty="0">
              <a:solidFill>
                <a:schemeClr val="accent2"/>
              </a:solidFill>
            </a:endParaRPr>
          </a:p>
        </p:txBody>
      </p:sp>
      <p:sp>
        <p:nvSpPr>
          <p:cNvPr id="5" name="Mild">
            <a:extLst>
              <a:ext uri="{FF2B5EF4-FFF2-40B4-BE49-F238E27FC236}">
                <a16:creationId xmlns:a16="http://schemas.microsoft.com/office/drawing/2014/main" id="{5EF5F46D-E88D-ADB5-C91B-05227DC2F0D5}"/>
              </a:ext>
            </a:extLst>
          </p:cNvPr>
          <p:cNvSpPr txBox="1"/>
          <p:nvPr/>
        </p:nvSpPr>
        <p:spPr>
          <a:xfrm>
            <a:off x="9569448" y="2801262"/>
            <a:ext cx="3302187" cy="57964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100" b="1">
                <a:latin typeface="+mj-lt"/>
                <a:ea typeface="+mj-ea"/>
                <a:cs typeface="+mj-cs"/>
                <a:sym typeface="Helvetica Neue"/>
              </a:defRPr>
            </a:lvl1pPr>
          </a:lstStyle>
          <a:p>
            <a:r>
              <a:rPr lang="en-CA" dirty="0" err="1">
                <a:solidFill>
                  <a:schemeClr val="accent2"/>
                </a:solidFill>
              </a:rPr>
              <a:t>Contenido</a:t>
            </a:r>
            <a:r>
              <a:rPr lang="en-CA" dirty="0">
                <a:solidFill>
                  <a:schemeClr val="accent2"/>
                </a:solidFill>
              </a:rPr>
              <a:t> suave</a:t>
            </a:r>
          </a:p>
        </p:txBody>
      </p:sp>
      <p:sp>
        <p:nvSpPr>
          <p:cNvPr id="6" name="The A-I makes the platform vibrate">
            <a:extLst>
              <a:ext uri="{FF2B5EF4-FFF2-40B4-BE49-F238E27FC236}">
                <a16:creationId xmlns:a16="http://schemas.microsoft.com/office/drawing/2014/main" id="{F7B39C3E-68C1-E051-3BF9-7534AAF78FAC}"/>
              </a:ext>
            </a:extLst>
          </p:cNvPr>
          <p:cNvSpPr txBox="1"/>
          <p:nvPr/>
        </p:nvSpPr>
        <p:spPr>
          <a:xfrm>
            <a:off x="1795206" y="7958096"/>
            <a:ext cx="9367949" cy="7950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b="1">
                <a:latin typeface="+mj-lt"/>
                <a:ea typeface="+mj-ea"/>
                <a:cs typeface="+mj-cs"/>
                <a:sym typeface="Helvetica Neue"/>
              </a:defRPr>
            </a:lvl1pPr>
          </a:lstStyle>
          <a:p>
            <a:r>
              <a:rPr dirty="0"/>
              <a:t>The AI makes the platform vibrate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 name="Image" descr="Image"/>
          <p:cNvPicPr>
            <a:picLocks noChangeAspect="1"/>
          </p:cNvPicPr>
          <p:nvPr/>
        </p:nvPicPr>
        <p:blipFill>
          <a:blip r:embed="rId3"/>
          <a:stretch>
            <a:fillRect/>
          </a:stretch>
        </p:blipFill>
        <p:spPr>
          <a:xfrm>
            <a:off x="2247562" y="2204996"/>
            <a:ext cx="8509676" cy="5658937"/>
          </a:xfrm>
          <a:prstGeom prst="rect">
            <a:avLst/>
          </a:prstGeom>
          <a:ln w="12700">
            <a:miter lim="400000"/>
          </a:ln>
        </p:spPr>
      </p:pic>
      <p:sp>
        <p:nvSpPr>
          <p:cNvPr id="462" name="“…men shall be…incontinent”"/>
          <p:cNvSpPr txBox="1"/>
          <p:nvPr/>
        </p:nvSpPr>
        <p:spPr>
          <a:xfrm>
            <a:off x="1772083" y="327468"/>
            <a:ext cx="9747036" cy="92027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300" b="1">
                <a:latin typeface="+mj-lt"/>
                <a:ea typeface="+mj-ea"/>
                <a:cs typeface="+mj-cs"/>
                <a:sym typeface="Helvetica Neue"/>
              </a:defRPr>
            </a:lvl1pPr>
          </a:lstStyle>
          <a:p>
            <a:r>
              <a:rPr dirty="0"/>
              <a:t>“…men shall be…incontinent”</a:t>
            </a:r>
          </a:p>
        </p:txBody>
      </p:sp>
      <p:sp>
        <p:nvSpPr>
          <p:cNvPr id="463" name="1 Timothy  3:2"/>
          <p:cNvSpPr txBox="1"/>
          <p:nvPr/>
        </p:nvSpPr>
        <p:spPr>
          <a:xfrm>
            <a:off x="4598033" y="1873132"/>
            <a:ext cx="3808735" cy="68736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800" b="1">
                <a:latin typeface="+mj-lt"/>
                <a:ea typeface="+mj-ea"/>
                <a:cs typeface="+mj-cs"/>
                <a:sym typeface="Helvetica Neue"/>
              </a:defRPr>
            </a:lvl1pPr>
          </a:lstStyle>
          <a:p>
            <a:r>
              <a:rPr lang="en-CA" dirty="0"/>
              <a:t>2</a:t>
            </a:r>
            <a:r>
              <a:rPr dirty="0"/>
              <a:t> Timothy  3:2</a:t>
            </a:r>
            <a:r>
              <a:rPr lang="en-CA" dirty="0"/>
              <a:t>-3</a:t>
            </a:r>
            <a:endParaRPr dirty="0"/>
          </a:p>
        </p:txBody>
      </p:sp>
      <p:sp>
        <p:nvSpPr>
          <p:cNvPr id="464" name="A new KIND of incontinence"/>
          <p:cNvSpPr txBox="1"/>
          <p:nvPr/>
        </p:nvSpPr>
        <p:spPr>
          <a:xfrm>
            <a:off x="1749903" y="7379131"/>
            <a:ext cx="9791396" cy="96960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700" b="1">
                <a:latin typeface="+mj-lt"/>
                <a:ea typeface="+mj-ea"/>
                <a:cs typeface="+mj-cs"/>
                <a:sym typeface="Helvetica Neue"/>
              </a:defRPr>
            </a:lvl1pPr>
          </a:lstStyle>
          <a:p>
            <a:r>
              <a:rPr dirty="0"/>
              <a:t>A new KIND of incontinence</a:t>
            </a:r>
          </a:p>
        </p:txBody>
      </p:sp>
      <p:sp>
        <p:nvSpPr>
          <p:cNvPr id="2" name="“…men shall be…incontinent”">
            <a:extLst>
              <a:ext uri="{FF2B5EF4-FFF2-40B4-BE49-F238E27FC236}">
                <a16:creationId xmlns:a16="http://schemas.microsoft.com/office/drawing/2014/main" id="{B6200564-4333-FCAA-B0DE-3F962AA7042E}"/>
              </a:ext>
            </a:extLst>
          </p:cNvPr>
          <p:cNvSpPr txBox="1"/>
          <p:nvPr/>
        </p:nvSpPr>
        <p:spPr>
          <a:xfrm>
            <a:off x="357825" y="990687"/>
            <a:ext cx="12575558" cy="918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300" b="1">
                <a:latin typeface="+mj-lt"/>
                <a:ea typeface="+mj-ea"/>
                <a:cs typeface="+mj-cs"/>
                <a:sym typeface="Helvetica Neue"/>
              </a:defRPr>
            </a:lvl1pPr>
          </a:lstStyle>
          <a:p>
            <a:r>
              <a:rPr lang="en-CA" dirty="0">
                <a:solidFill>
                  <a:schemeClr val="accent2"/>
                </a:solidFill>
              </a:rPr>
              <a:t>"...</a:t>
            </a:r>
            <a:r>
              <a:rPr lang="en-CA" dirty="0" err="1">
                <a:solidFill>
                  <a:schemeClr val="accent2"/>
                </a:solidFill>
              </a:rPr>
              <a:t>los</a:t>
            </a:r>
            <a:r>
              <a:rPr lang="en-CA" dirty="0">
                <a:solidFill>
                  <a:schemeClr val="accent2"/>
                </a:solidFill>
              </a:rPr>
              <a:t> hombres </a:t>
            </a:r>
            <a:r>
              <a:rPr lang="en-CA" dirty="0" err="1">
                <a:solidFill>
                  <a:schemeClr val="accent2"/>
                </a:solidFill>
              </a:rPr>
              <a:t>serán</a:t>
            </a:r>
            <a:r>
              <a:rPr lang="en-CA" dirty="0">
                <a:solidFill>
                  <a:schemeClr val="accent2"/>
                </a:solidFill>
              </a:rPr>
              <a:t>...</a:t>
            </a:r>
            <a:r>
              <a:rPr lang="en-CA" dirty="0" err="1">
                <a:solidFill>
                  <a:schemeClr val="accent2"/>
                </a:solidFill>
              </a:rPr>
              <a:t>intemperantes</a:t>
            </a:r>
            <a:r>
              <a:rPr lang="en-CA" dirty="0">
                <a:solidFill>
                  <a:schemeClr val="accent2"/>
                </a:solidFill>
              </a:rPr>
              <a:t>"</a:t>
            </a:r>
          </a:p>
        </p:txBody>
      </p:sp>
      <p:sp>
        <p:nvSpPr>
          <p:cNvPr id="3" name="A new KIND of incontinence">
            <a:extLst>
              <a:ext uri="{FF2B5EF4-FFF2-40B4-BE49-F238E27FC236}">
                <a16:creationId xmlns:a16="http://schemas.microsoft.com/office/drawing/2014/main" id="{3961F5BA-25CF-3B91-92C3-90B8B5BB2696}"/>
              </a:ext>
            </a:extLst>
          </p:cNvPr>
          <p:cNvSpPr txBox="1"/>
          <p:nvPr/>
        </p:nvSpPr>
        <p:spPr>
          <a:xfrm>
            <a:off x="272063" y="8154966"/>
            <a:ext cx="12747080" cy="9797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700" b="1">
                <a:latin typeface="+mj-lt"/>
                <a:ea typeface="+mj-ea"/>
                <a:cs typeface="+mj-cs"/>
                <a:sym typeface="Helvetica Neue"/>
              </a:defRPr>
            </a:lvl1pPr>
          </a:lstStyle>
          <a:p>
            <a:r>
              <a:rPr lang="es-ES" dirty="0">
                <a:solidFill>
                  <a:schemeClr val="accent2"/>
                </a:solidFill>
              </a:rPr>
              <a:t>Una nueva CLASE de intemperantes</a:t>
            </a:r>
            <a:endParaRPr lang="en-US" dirty="0">
              <a:solidFill>
                <a:schemeClr val="accent2"/>
              </a:solidFill>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Title"/>
          <p:cNvSpPr txBox="1">
            <a:spLocks noGrp="1"/>
          </p:cNvSpPr>
          <p:nvPr>
            <p:ph type="title"/>
          </p:nvPr>
        </p:nvSpPr>
        <p:spPr>
          <a:prstGeom prst="rect">
            <a:avLst/>
          </a:prstGeom>
        </p:spPr>
        <p:txBody>
          <a:bodyPr/>
          <a:lstStyle/>
          <a:p>
            <a:endParaRPr/>
          </a:p>
        </p:txBody>
      </p:sp>
      <p:sp>
        <p:nvSpPr>
          <p:cNvPr id="470" name="Body"/>
          <p:cNvSpPr txBox="1">
            <a:spLocks noGrp="1"/>
          </p:cNvSpPr>
          <p:nvPr>
            <p:ph type="body" idx="1"/>
          </p:nvPr>
        </p:nvSpPr>
        <p:spPr>
          <a:prstGeom prst="rect">
            <a:avLst/>
          </a:prstGeom>
        </p:spPr>
        <p:txBody>
          <a:bodyPr/>
          <a:lstStyle/>
          <a:p>
            <a:endParaRPr/>
          </a:p>
        </p:txBody>
      </p:sp>
      <p:pic>
        <p:nvPicPr>
          <p:cNvPr id="471" name="Digital Hygiene, Ecuador 2019.028.jpeg" descr="Digital Hygiene, Ecuador 2019.028.jpeg"/>
          <p:cNvPicPr>
            <a:picLocks noChangeAspect="1"/>
          </p:cNvPicPr>
          <p:nvPr/>
        </p:nvPicPr>
        <p:blipFill>
          <a:blip r:embed="rId3"/>
          <a:stretch>
            <a:fillRect/>
          </a:stretch>
        </p:blipFill>
        <p:spPr>
          <a:xfrm>
            <a:off x="0" y="0"/>
            <a:ext cx="13004800" cy="9753600"/>
          </a:xfrm>
          <a:prstGeom prst="rect">
            <a:avLst/>
          </a:prstGeom>
          <a:ln w="12700">
            <a:miter lim="400000"/>
          </a:ln>
        </p:spPr>
      </p:pic>
      <p:sp>
        <p:nvSpPr>
          <p:cNvPr id="472" name="The subconscious mind is stronger, it must…"/>
          <p:cNvSpPr txBox="1"/>
          <p:nvPr/>
        </p:nvSpPr>
        <p:spPr>
          <a:xfrm>
            <a:off x="1414611" y="7139794"/>
            <a:ext cx="9859088" cy="123097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700" b="1">
                <a:latin typeface="+mj-lt"/>
                <a:ea typeface="+mj-ea"/>
                <a:cs typeface="+mj-cs"/>
                <a:sym typeface="Helvetica Neue"/>
              </a:defRPr>
            </a:pPr>
            <a:r>
              <a:rPr dirty="0"/>
              <a:t>The subconscious mind is stronger, it must</a:t>
            </a:r>
          </a:p>
          <a:p>
            <a:pPr>
              <a:defRPr sz="3700" b="1">
                <a:latin typeface="+mj-lt"/>
                <a:ea typeface="+mj-ea"/>
                <a:cs typeface="+mj-cs"/>
                <a:sym typeface="Helvetica Neue"/>
              </a:defRPr>
            </a:pPr>
            <a:r>
              <a:rPr dirty="0"/>
              <a:t>be trained, and kept under control.</a:t>
            </a:r>
          </a:p>
        </p:txBody>
      </p:sp>
      <p:sp>
        <p:nvSpPr>
          <p:cNvPr id="473" name="Conscious…"/>
          <p:cNvSpPr txBox="1"/>
          <p:nvPr/>
        </p:nvSpPr>
        <p:spPr>
          <a:xfrm>
            <a:off x="4751395" y="1432744"/>
            <a:ext cx="1846660"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lang="en-CA" dirty="0" err="1">
                <a:solidFill>
                  <a:schemeClr val="accent2"/>
                </a:solidFill>
              </a:rPr>
              <a:t>Consciente</a:t>
            </a:r>
            <a:r>
              <a:rPr lang="en-CA" dirty="0">
                <a:solidFill>
                  <a:schemeClr val="accent2"/>
                </a:solidFill>
              </a:rPr>
              <a:t> </a:t>
            </a:r>
          </a:p>
          <a:p>
            <a:pPr>
              <a:defRPr b="1">
                <a:latin typeface="+mj-lt"/>
                <a:ea typeface="+mj-ea"/>
                <a:cs typeface="+mj-cs"/>
                <a:sym typeface="Helvetica Neue"/>
              </a:defRPr>
            </a:pPr>
            <a:r>
              <a:rPr lang="en-CA" dirty="0" err="1">
                <a:solidFill>
                  <a:schemeClr val="accent2"/>
                </a:solidFill>
              </a:rPr>
              <a:t>Mente</a:t>
            </a:r>
            <a:endParaRPr lang="en-CA" dirty="0">
              <a:solidFill>
                <a:schemeClr val="accent2"/>
              </a:solidFill>
            </a:endParaRPr>
          </a:p>
        </p:txBody>
      </p:sp>
      <p:sp>
        <p:nvSpPr>
          <p:cNvPr id="474" name="Sub-conscious…"/>
          <p:cNvSpPr txBox="1"/>
          <p:nvPr/>
        </p:nvSpPr>
        <p:spPr>
          <a:xfrm>
            <a:off x="8920884" y="2753377"/>
            <a:ext cx="2290692"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lang="en-CA" dirty="0" err="1">
                <a:solidFill>
                  <a:schemeClr val="accent2"/>
                </a:solidFill>
              </a:rPr>
              <a:t>Subconsciente</a:t>
            </a:r>
            <a:endParaRPr lang="en-CA" dirty="0">
              <a:solidFill>
                <a:schemeClr val="accent2"/>
              </a:solidFill>
            </a:endParaRPr>
          </a:p>
          <a:p>
            <a:pPr>
              <a:defRPr b="1">
                <a:latin typeface="+mj-lt"/>
                <a:ea typeface="+mj-ea"/>
                <a:cs typeface="+mj-cs"/>
                <a:sym typeface="Helvetica Neue"/>
              </a:defRPr>
            </a:pPr>
            <a:r>
              <a:rPr lang="en-CA" dirty="0" err="1">
                <a:solidFill>
                  <a:schemeClr val="accent2"/>
                </a:solidFill>
              </a:rPr>
              <a:t>Mente</a:t>
            </a:r>
            <a:endParaRPr lang="en-CA" dirty="0">
              <a:solidFill>
                <a:schemeClr val="accent2"/>
              </a:solidFill>
            </a:endParaRPr>
          </a:p>
        </p:txBody>
      </p:sp>
      <p:sp>
        <p:nvSpPr>
          <p:cNvPr id="2" name="Conscious…">
            <a:extLst>
              <a:ext uri="{FF2B5EF4-FFF2-40B4-BE49-F238E27FC236}">
                <a16:creationId xmlns:a16="http://schemas.microsoft.com/office/drawing/2014/main" id="{67EC8ABB-0D2C-AB7F-5D1D-F0B069810AF6}"/>
              </a:ext>
            </a:extLst>
          </p:cNvPr>
          <p:cNvSpPr txBox="1"/>
          <p:nvPr/>
        </p:nvSpPr>
        <p:spPr>
          <a:xfrm>
            <a:off x="4762458" y="757612"/>
            <a:ext cx="1824533" cy="8293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dirty="0"/>
              <a:t>Conscious </a:t>
            </a:r>
          </a:p>
          <a:p>
            <a:pPr>
              <a:defRPr b="1">
                <a:latin typeface="+mj-lt"/>
                <a:ea typeface="+mj-ea"/>
                <a:cs typeface="+mj-cs"/>
                <a:sym typeface="Helvetica Neue"/>
              </a:defRPr>
            </a:pPr>
            <a:r>
              <a:rPr dirty="0"/>
              <a:t>Mind</a:t>
            </a:r>
          </a:p>
        </p:txBody>
      </p:sp>
      <p:sp>
        <p:nvSpPr>
          <p:cNvPr id="3" name="Sub-conscious…">
            <a:extLst>
              <a:ext uri="{FF2B5EF4-FFF2-40B4-BE49-F238E27FC236}">
                <a16:creationId xmlns:a16="http://schemas.microsoft.com/office/drawing/2014/main" id="{C905947C-C17F-2A46-55B2-09A49A9EBD5E}"/>
              </a:ext>
            </a:extLst>
          </p:cNvPr>
          <p:cNvSpPr txBox="1"/>
          <p:nvPr/>
        </p:nvSpPr>
        <p:spPr>
          <a:xfrm>
            <a:off x="8877357" y="1998320"/>
            <a:ext cx="2377745" cy="829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dirty="0"/>
              <a:t>Sub-conscious</a:t>
            </a:r>
          </a:p>
          <a:p>
            <a:pPr>
              <a:defRPr b="1">
                <a:latin typeface="+mj-lt"/>
                <a:ea typeface="+mj-ea"/>
                <a:cs typeface="+mj-cs"/>
                <a:sym typeface="Helvetica Neue"/>
              </a:defRPr>
            </a:pPr>
            <a:r>
              <a:rPr dirty="0"/>
              <a:t>Mind</a:t>
            </a:r>
          </a:p>
        </p:txBody>
      </p:sp>
      <p:sp>
        <p:nvSpPr>
          <p:cNvPr id="4" name="The subconscious mind is stronger, it must…">
            <a:extLst>
              <a:ext uri="{FF2B5EF4-FFF2-40B4-BE49-F238E27FC236}">
                <a16:creationId xmlns:a16="http://schemas.microsoft.com/office/drawing/2014/main" id="{1A03E801-DD10-5FE5-F9B7-0AC7748F1DBD}"/>
              </a:ext>
            </a:extLst>
          </p:cNvPr>
          <p:cNvSpPr txBox="1"/>
          <p:nvPr/>
        </p:nvSpPr>
        <p:spPr>
          <a:xfrm>
            <a:off x="158244" y="8375305"/>
            <a:ext cx="12688311" cy="124136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3700" b="1">
                <a:latin typeface="+mj-lt"/>
                <a:ea typeface="+mj-ea"/>
                <a:cs typeface="+mj-cs"/>
                <a:sym typeface="Helvetica Neue"/>
              </a:defRPr>
            </a:pPr>
            <a:r>
              <a:rPr lang="es-ES" dirty="0">
                <a:solidFill>
                  <a:schemeClr val="accent2"/>
                </a:solidFill>
              </a:rPr>
              <a:t>La mente subconsciente es más fuerte, debe ser entrenada y mantenida bajo control.</a:t>
            </a:r>
            <a:endParaRPr lang="en-US" dirty="0">
              <a:solidFill>
                <a:schemeClr val="accent2"/>
              </a:solidFill>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ession 3…"/>
          <p:cNvSpPr txBox="1"/>
          <p:nvPr/>
        </p:nvSpPr>
        <p:spPr>
          <a:xfrm>
            <a:off x="3830194" y="4209950"/>
            <a:ext cx="5344412"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sz="4000" dirty="0"/>
              <a:t>Session 3</a:t>
            </a:r>
          </a:p>
          <a:p>
            <a:pPr>
              <a:defRPr b="1">
                <a:latin typeface="+mj-lt"/>
                <a:ea typeface="+mj-ea"/>
                <a:cs typeface="+mj-cs"/>
                <a:sym typeface="Helvetica Neue"/>
              </a:defRPr>
            </a:pPr>
            <a:r>
              <a:rPr sz="4000" dirty="0"/>
              <a:t>The Individual Impact</a:t>
            </a:r>
          </a:p>
        </p:txBody>
      </p:sp>
      <p:sp>
        <p:nvSpPr>
          <p:cNvPr id="2" name="Session 3…">
            <a:extLst>
              <a:ext uri="{FF2B5EF4-FFF2-40B4-BE49-F238E27FC236}">
                <a16:creationId xmlns:a16="http://schemas.microsoft.com/office/drawing/2014/main" id="{13CEF020-736A-7735-36B2-C26D803CEF7D}"/>
              </a:ext>
            </a:extLst>
          </p:cNvPr>
          <p:cNvSpPr txBox="1"/>
          <p:nvPr/>
        </p:nvSpPr>
        <p:spPr>
          <a:xfrm>
            <a:off x="3830194" y="5851424"/>
            <a:ext cx="534441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lang="en-CA" sz="4000" dirty="0">
                <a:solidFill>
                  <a:schemeClr val="accent2"/>
                </a:solidFill>
              </a:rPr>
              <a:t>El </a:t>
            </a:r>
            <a:r>
              <a:rPr lang="en-CA" sz="4000" dirty="0" err="1">
                <a:solidFill>
                  <a:schemeClr val="accent2"/>
                </a:solidFill>
              </a:rPr>
              <a:t>Impacto</a:t>
            </a:r>
            <a:r>
              <a:rPr lang="en-CA" sz="4000" dirty="0">
                <a:solidFill>
                  <a:schemeClr val="accent2"/>
                </a:solidFill>
              </a:rPr>
              <a:t> Individual</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You usually move by your subconscious.”"/>
          <p:cNvSpPr txBox="1"/>
          <p:nvPr/>
        </p:nvSpPr>
        <p:spPr>
          <a:xfrm>
            <a:off x="921998" y="1444991"/>
            <a:ext cx="11160802" cy="261139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8200" b="1">
                <a:latin typeface="+mj-lt"/>
                <a:ea typeface="+mj-ea"/>
                <a:cs typeface="+mj-cs"/>
                <a:sym typeface="Helvetica Neue"/>
              </a:defRPr>
            </a:lvl1pPr>
          </a:lstStyle>
          <a:p>
            <a:r>
              <a:rPr dirty="0"/>
              <a:t>“You usually move by your subconscious.”</a:t>
            </a:r>
          </a:p>
        </p:txBody>
      </p:sp>
      <p:sp>
        <p:nvSpPr>
          <p:cNvPr id="479" name="William Branham…"/>
          <p:cNvSpPr txBox="1"/>
          <p:nvPr/>
        </p:nvSpPr>
        <p:spPr>
          <a:xfrm>
            <a:off x="5173471" y="8067163"/>
            <a:ext cx="2657857" cy="8293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dirty="0"/>
              <a:t>William Branham</a:t>
            </a:r>
          </a:p>
          <a:p>
            <a:pPr>
              <a:defRPr b="1">
                <a:latin typeface="+mj-lt"/>
                <a:ea typeface="+mj-ea"/>
                <a:cs typeface="+mj-cs"/>
                <a:sym typeface="Helvetica Neue"/>
              </a:defRPr>
            </a:pPr>
            <a:r>
              <a:rPr dirty="0"/>
              <a:t>53-1120 p16 </a:t>
            </a:r>
          </a:p>
        </p:txBody>
      </p:sp>
      <p:sp>
        <p:nvSpPr>
          <p:cNvPr id="2" name="“You usually move by your subconscious.”">
            <a:extLst>
              <a:ext uri="{FF2B5EF4-FFF2-40B4-BE49-F238E27FC236}">
                <a16:creationId xmlns:a16="http://schemas.microsoft.com/office/drawing/2014/main" id="{752ACBC4-9A5E-AA9D-56D9-0B0D0FC2AB6A}"/>
              </a:ext>
            </a:extLst>
          </p:cNvPr>
          <p:cNvSpPr txBox="1"/>
          <p:nvPr/>
        </p:nvSpPr>
        <p:spPr>
          <a:xfrm>
            <a:off x="921998" y="4178919"/>
            <a:ext cx="11160802" cy="388824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8200" b="1">
                <a:latin typeface="+mj-lt"/>
                <a:ea typeface="+mj-ea"/>
                <a:cs typeface="+mj-cs"/>
                <a:sym typeface="Helvetica Neue"/>
              </a:defRPr>
            </a:lvl1pPr>
          </a:lstStyle>
          <a:p>
            <a:r>
              <a:rPr lang="en-US" dirty="0" err="1">
                <a:solidFill>
                  <a:schemeClr val="accent2"/>
                </a:solidFill>
              </a:rPr>
              <a:t>Normalmente</a:t>
            </a:r>
            <a:r>
              <a:rPr lang="en-US" dirty="0">
                <a:solidFill>
                  <a:schemeClr val="accent2"/>
                </a:solidFill>
              </a:rPr>
              <a:t> </a:t>
            </a:r>
            <a:r>
              <a:rPr lang="en-US" dirty="0" err="1">
                <a:solidFill>
                  <a:schemeClr val="accent2"/>
                </a:solidFill>
              </a:rPr>
              <a:t>te</a:t>
            </a:r>
            <a:r>
              <a:rPr lang="en-US" dirty="0">
                <a:solidFill>
                  <a:schemeClr val="accent2"/>
                </a:solidFill>
              </a:rPr>
              <a:t> </a:t>
            </a:r>
            <a:r>
              <a:rPr lang="en-US" dirty="0" err="1">
                <a:solidFill>
                  <a:schemeClr val="accent2"/>
                </a:solidFill>
              </a:rPr>
              <a:t>mueves</a:t>
            </a:r>
            <a:r>
              <a:rPr lang="en-US" dirty="0">
                <a:solidFill>
                  <a:schemeClr val="accent2"/>
                </a:solidFill>
              </a:rPr>
              <a:t> </a:t>
            </a:r>
            <a:r>
              <a:rPr lang="en-US" dirty="0" err="1">
                <a:solidFill>
                  <a:schemeClr val="accent2"/>
                </a:solidFill>
              </a:rPr>
              <a:t>por</a:t>
            </a:r>
            <a:r>
              <a:rPr lang="en-US" dirty="0">
                <a:solidFill>
                  <a:schemeClr val="accent2"/>
                </a:solidFill>
              </a:rPr>
              <a:t> </a:t>
            </a:r>
            <a:r>
              <a:rPr lang="en-US" dirty="0" err="1">
                <a:solidFill>
                  <a:schemeClr val="accent2"/>
                </a:solidFill>
              </a:rPr>
              <a:t>tu</a:t>
            </a:r>
            <a:r>
              <a:rPr lang="en-US" dirty="0">
                <a:solidFill>
                  <a:schemeClr val="accent2"/>
                </a:solidFill>
              </a:rPr>
              <a:t> </a:t>
            </a:r>
            <a:r>
              <a:rPr lang="en-US" dirty="0" err="1">
                <a:solidFill>
                  <a:schemeClr val="accent2"/>
                </a:solidFill>
              </a:rPr>
              <a:t>subconsciente</a:t>
            </a:r>
            <a:r>
              <a:rPr lang="en-US" dirty="0">
                <a:solidFill>
                  <a:schemeClr val="accent2"/>
                </a:solidFill>
              </a:rPr>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losing the elephant.jpg" descr="losing the elephant.jp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by the tail.jpg" descr="by the tail.jpg"/>
          <p:cNvPicPr>
            <a:picLocks noChangeAspect="1"/>
          </p:cNvPicPr>
          <p:nvPr/>
        </p:nvPicPr>
        <p:blipFill>
          <a:blip r:embed="rId2"/>
          <a:stretch>
            <a:fillRect/>
          </a:stretch>
        </p:blipFill>
        <p:spPr>
          <a:xfrm>
            <a:off x="0" y="0"/>
            <a:ext cx="13004800" cy="9753600"/>
          </a:xfrm>
          <a:prstGeom prst="rect">
            <a:avLst/>
          </a:prstGeom>
          <a:ln w="12700">
            <a:miter lim="400000"/>
          </a:ln>
        </p:spPr>
      </p:pic>
      <p:sp>
        <p:nvSpPr>
          <p:cNvPr id="484" name="Subconscious…"/>
          <p:cNvSpPr txBox="1"/>
          <p:nvPr/>
        </p:nvSpPr>
        <p:spPr>
          <a:xfrm>
            <a:off x="8078565" y="2274287"/>
            <a:ext cx="2338427" cy="829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t>Subconscious </a:t>
            </a:r>
          </a:p>
          <a:p>
            <a:pPr>
              <a:defRPr b="1">
                <a:latin typeface="+mj-lt"/>
                <a:ea typeface="+mj-ea"/>
                <a:cs typeface="+mj-cs"/>
                <a:sym typeface="Helvetica Neue"/>
              </a:defRPr>
            </a:pPr>
            <a:r>
              <a:t>mind</a:t>
            </a:r>
          </a:p>
        </p:txBody>
      </p:sp>
      <p:sp>
        <p:nvSpPr>
          <p:cNvPr id="485" name="Conscious…"/>
          <p:cNvSpPr txBox="1"/>
          <p:nvPr/>
        </p:nvSpPr>
        <p:spPr>
          <a:xfrm>
            <a:off x="480796" y="2929718"/>
            <a:ext cx="1824533" cy="8293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t>Conscious </a:t>
            </a:r>
          </a:p>
          <a:p>
            <a:pPr>
              <a:defRPr b="1">
                <a:latin typeface="+mj-lt"/>
                <a:ea typeface="+mj-ea"/>
                <a:cs typeface="+mj-cs"/>
                <a:sym typeface="Helvetica Neue"/>
              </a:defRPr>
            </a:pPr>
            <a:r>
              <a:t>mind</a:t>
            </a:r>
          </a:p>
        </p:txBody>
      </p:sp>
      <p:sp>
        <p:nvSpPr>
          <p:cNvPr id="486" name="Could this happen?"/>
          <p:cNvSpPr txBox="1"/>
          <p:nvPr/>
        </p:nvSpPr>
        <p:spPr>
          <a:xfrm>
            <a:off x="4102861" y="7479313"/>
            <a:ext cx="4799077" cy="70916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b="1">
                <a:latin typeface="+mj-lt"/>
                <a:ea typeface="+mj-ea"/>
                <a:cs typeface="+mj-cs"/>
                <a:sym typeface="Helvetica Neue"/>
              </a:defRPr>
            </a:lvl1pPr>
          </a:lstStyle>
          <a:p>
            <a:r>
              <a:rPr dirty="0"/>
              <a:t>Could this happen?</a:t>
            </a:r>
          </a:p>
        </p:txBody>
      </p:sp>
      <p:sp>
        <p:nvSpPr>
          <p:cNvPr id="2" name="Conscious…">
            <a:extLst>
              <a:ext uri="{FF2B5EF4-FFF2-40B4-BE49-F238E27FC236}">
                <a16:creationId xmlns:a16="http://schemas.microsoft.com/office/drawing/2014/main" id="{73745B34-4057-A67C-42AE-2E81B456C3A3}"/>
              </a:ext>
            </a:extLst>
          </p:cNvPr>
          <p:cNvSpPr txBox="1"/>
          <p:nvPr/>
        </p:nvSpPr>
        <p:spPr>
          <a:xfrm>
            <a:off x="433061" y="2096692"/>
            <a:ext cx="1846660"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lang="en-CA" dirty="0" err="1">
                <a:solidFill>
                  <a:schemeClr val="accent2"/>
                </a:solidFill>
              </a:rPr>
              <a:t>Consciente</a:t>
            </a:r>
            <a:r>
              <a:rPr lang="en-CA" dirty="0">
                <a:solidFill>
                  <a:schemeClr val="accent2"/>
                </a:solidFill>
              </a:rPr>
              <a:t> </a:t>
            </a:r>
          </a:p>
          <a:p>
            <a:pPr>
              <a:defRPr b="1">
                <a:latin typeface="+mj-lt"/>
                <a:ea typeface="+mj-ea"/>
                <a:cs typeface="+mj-cs"/>
                <a:sym typeface="Helvetica Neue"/>
              </a:defRPr>
            </a:pPr>
            <a:r>
              <a:rPr lang="en-CA" dirty="0" err="1">
                <a:solidFill>
                  <a:schemeClr val="accent2"/>
                </a:solidFill>
              </a:rPr>
              <a:t>Mente</a:t>
            </a:r>
            <a:endParaRPr lang="en-CA" dirty="0">
              <a:solidFill>
                <a:schemeClr val="accent2"/>
              </a:solidFill>
            </a:endParaRPr>
          </a:p>
        </p:txBody>
      </p:sp>
      <p:sp>
        <p:nvSpPr>
          <p:cNvPr id="3" name="Sub-conscious…">
            <a:extLst>
              <a:ext uri="{FF2B5EF4-FFF2-40B4-BE49-F238E27FC236}">
                <a16:creationId xmlns:a16="http://schemas.microsoft.com/office/drawing/2014/main" id="{AF0E7B3C-0E3B-1C38-5C3B-4A003AAD6FDF}"/>
              </a:ext>
            </a:extLst>
          </p:cNvPr>
          <p:cNvSpPr txBox="1"/>
          <p:nvPr/>
        </p:nvSpPr>
        <p:spPr>
          <a:xfrm>
            <a:off x="8078565" y="1432744"/>
            <a:ext cx="2290692"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lang="en-CA" dirty="0" err="1">
                <a:solidFill>
                  <a:schemeClr val="accent2"/>
                </a:solidFill>
              </a:rPr>
              <a:t>Subconsciente</a:t>
            </a:r>
            <a:endParaRPr lang="en-CA" dirty="0">
              <a:solidFill>
                <a:schemeClr val="accent2"/>
              </a:solidFill>
            </a:endParaRPr>
          </a:p>
          <a:p>
            <a:pPr>
              <a:defRPr b="1">
                <a:latin typeface="+mj-lt"/>
                <a:ea typeface="+mj-ea"/>
                <a:cs typeface="+mj-cs"/>
                <a:sym typeface="Helvetica Neue"/>
              </a:defRPr>
            </a:pPr>
            <a:r>
              <a:rPr lang="en-CA" dirty="0" err="1">
                <a:solidFill>
                  <a:schemeClr val="accent2"/>
                </a:solidFill>
              </a:rPr>
              <a:t>Mente</a:t>
            </a:r>
            <a:endParaRPr lang="en-CA" dirty="0">
              <a:solidFill>
                <a:schemeClr val="accent2"/>
              </a:solidFill>
            </a:endParaRPr>
          </a:p>
        </p:txBody>
      </p:sp>
      <p:sp>
        <p:nvSpPr>
          <p:cNvPr id="4" name="Could this happen?">
            <a:extLst>
              <a:ext uri="{FF2B5EF4-FFF2-40B4-BE49-F238E27FC236}">
                <a16:creationId xmlns:a16="http://schemas.microsoft.com/office/drawing/2014/main" id="{8CE87E2C-4193-F34B-4051-A14D9FE9EBBE}"/>
              </a:ext>
            </a:extLst>
          </p:cNvPr>
          <p:cNvSpPr txBox="1"/>
          <p:nvPr/>
        </p:nvSpPr>
        <p:spPr>
          <a:xfrm>
            <a:off x="3730701" y="8170048"/>
            <a:ext cx="5629746"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b="1">
                <a:latin typeface="+mj-lt"/>
                <a:ea typeface="+mj-ea"/>
                <a:cs typeface="+mj-cs"/>
                <a:sym typeface="Helvetica Neue"/>
              </a:defRPr>
            </a:lvl1pPr>
          </a:lstStyle>
          <a:p>
            <a:r>
              <a:rPr lang="en-CA" dirty="0">
                <a:solidFill>
                  <a:schemeClr val="accent2"/>
                </a:solidFill>
              </a:rPr>
              <a:t>¿</a:t>
            </a:r>
            <a:r>
              <a:rPr lang="en-CA" dirty="0" err="1">
                <a:solidFill>
                  <a:schemeClr val="accent2"/>
                </a:solidFill>
              </a:rPr>
              <a:t>Podría</a:t>
            </a:r>
            <a:r>
              <a:rPr lang="en-CA" dirty="0">
                <a:solidFill>
                  <a:schemeClr val="accent2"/>
                </a:solidFill>
              </a:rPr>
              <a:t> </a:t>
            </a:r>
            <a:r>
              <a:rPr lang="en-CA" dirty="0" err="1">
                <a:solidFill>
                  <a:schemeClr val="accent2"/>
                </a:solidFill>
              </a:rPr>
              <a:t>suceder</a:t>
            </a:r>
            <a:r>
              <a:rPr lang="en-CA" dirty="0">
                <a:solidFill>
                  <a:schemeClr val="accent2"/>
                </a:solidFill>
              </a:rPr>
              <a:t> </a:t>
            </a:r>
            <a:r>
              <a:rPr lang="en-CA" dirty="0" err="1">
                <a:solidFill>
                  <a:schemeClr val="accent2"/>
                </a:solidFill>
              </a:rPr>
              <a:t>esto</a:t>
            </a:r>
            <a:r>
              <a:rPr lang="en-CA" dirty="0">
                <a:solidFill>
                  <a:schemeClr val="accent2"/>
                </a:solidFill>
              </a:rPr>
              <a: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IMPULSE CONTROL DISORDER happens when the PFC stops working properly."/>
          <p:cNvSpPr txBox="1"/>
          <p:nvPr/>
        </p:nvSpPr>
        <p:spPr>
          <a:xfrm>
            <a:off x="639571" y="405574"/>
            <a:ext cx="11725657"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dirty="0"/>
              <a:t>IMPULSE CONTROL DISORDER happens when the PFC stops working properly.</a:t>
            </a:r>
          </a:p>
        </p:txBody>
      </p:sp>
      <p:pic>
        <p:nvPicPr>
          <p:cNvPr id="489" name="Image" descr="Image"/>
          <p:cNvPicPr>
            <a:picLocks noChangeAspect="1"/>
          </p:cNvPicPr>
          <p:nvPr/>
        </p:nvPicPr>
        <p:blipFill>
          <a:blip r:embed="rId2"/>
          <a:stretch>
            <a:fillRect/>
          </a:stretch>
        </p:blipFill>
        <p:spPr>
          <a:xfrm>
            <a:off x="748057" y="3323157"/>
            <a:ext cx="10567952" cy="4860367"/>
          </a:xfrm>
          <a:prstGeom prst="rect">
            <a:avLst/>
          </a:prstGeom>
          <a:ln w="12700">
            <a:miter lim="400000"/>
          </a:ln>
        </p:spPr>
      </p:pic>
      <p:sp>
        <p:nvSpPr>
          <p:cNvPr id="490" name="This condition can result in committing of crimes, destroying things…"/>
          <p:cNvSpPr txBox="1"/>
          <p:nvPr/>
        </p:nvSpPr>
        <p:spPr>
          <a:xfrm>
            <a:off x="1105058" y="1570076"/>
            <a:ext cx="9983421" cy="8293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dirty="0"/>
              <a:t>This condition can result in committing of crimes, destroying things</a:t>
            </a:r>
          </a:p>
          <a:p>
            <a:pPr algn="l">
              <a:defRPr b="1">
                <a:latin typeface="+mj-lt"/>
                <a:ea typeface="+mj-ea"/>
                <a:cs typeface="+mj-cs"/>
                <a:sym typeface="Helvetica Neue"/>
              </a:defRPr>
            </a:pPr>
            <a:r>
              <a:rPr dirty="0"/>
              <a:t>blurting out thoughts, uncontrolled sex, even murder. </a:t>
            </a:r>
          </a:p>
        </p:txBody>
      </p:sp>
      <p:sp>
        <p:nvSpPr>
          <p:cNvPr id="2" name="IMPULSE CONTROL DISORDER happens when the PFC stops working properly.">
            <a:extLst>
              <a:ext uri="{FF2B5EF4-FFF2-40B4-BE49-F238E27FC236}">
                <a16:creationId xmlns:a16="http://schemas.microsoft.com/office/drawing/2014/main" id="{6DF26D44-4829-5C07-F43B-F1D72F3D42D2}"/>
              </a:ext>
            </a:extLst>
          </p:cNvPr>
          <p:cNvSpPr txBox="1"/>
          <p:nvPr/>
        </p:nvSpPr>
        <p:spPr>
          <a:xfrm>
            <a:off x="186565" y="857147"/>
            <a:ext cx="12631668"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b="1">
                <a:latin typeface="+mj-lt"/>
                <a:ea typeface="+mj-ea"/>
                <a:cs typeface="+mj-cs"/>
                <a:sym typeface="Helvetica Neue"/>
              </a:defRPr>
            </a:lvl1pPr>
          </a:lstStyle>
          <a:p>
            <a:r>
              <a:rPr lang="es-ES" dirty="0">
                <a:solidFill>
                  <a:schemeClr val="accent2"/>
                </a:solidFill>
              </a:rPr>
              <a:t>El trastorno de control de impulsos ocurre cuando el lóbulo frontal (PFC) deja de funcionar correctamente.</a:t>
            </a:r>
            <a:endParaRPr lang="en-US" dirty="0">
              <a:solidFill>
                <a:schemeClr val="accent2"/>
              </a:solidFill>
            </a:endParaRPr>
          </a:p>
        </p:txBody>
      </p:sp>
      <p:sp>
        <p:nvSpPr>
          <p:cNvPr id="3" name="This condition can result in committing of crimes, destroying things…">
            <a:extLst>
              <a:ext uri="{FF2B5EF4-FFF2-40B4-BE49-F238E27FC236}">
                <a16:creationId xmlns:a16="http://schemas.microsoft.com/office/drawing/2014/main" id="{092ED63C-2530-4E77-76D7-43093C3CB708}"/>
              </a:ext>
            </a:extLst>
          </p:cNvPr>
          <p:cNvSpPr txBox="1"/>
          <p:nvPr/>
        </p:nvSpPr>
        <p:spPr>
          <a:xfrm>
            <a:off x="186565" y="2267569"/>
            <a:ext cx="12631668"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b="1">
                <a:latin typeface="+mj-lt"/>
                <a:ea typeface="+mj-ea"/>
                <a:cs typeface="+mj-cs"/>
                <a:sym typeface="Helvetica Neue"/>
              </a:defRPr>
            </a:pPr>
            <a:r>
              <a:rPr lang="es-ES" dirty="0">
                <a:solidFill>
                  <a:schemeClr val="accent2"/>
                </a:solidFill>
              </a:rPr>
              <a:t>Esta condición puede resultar en la comisión de delitos, destrucción de cosas, el decir en voz alta pensamientos, sexo descontrolado, incluso asesinato.</a:t>
            </a:r>
            <a:endParaRPr lang="en-US" dirty="0">
              <a:solidFill>
                <a:schemeClr val="accent2"/>
              </a:solidFill>
            </a:endParaRPr>
          </a:p>
        </p:txBody>
      </p:sp>
      <p:sp>
        <p:nvSpPr>
          <p:cNvPr id="4" name="TextBox 3">
            <a:extLst>
              <a:ext uri="{FF2B5EF4-FFF2-40B4-BE49-F238E27FC236}">
                <a16:creationId xmlns:a16="http://schemas.microsoft.com/office/drawing/2014/main" id="{7F7207BF-D278-092C-3F02-B06AF89122FA}"/>
              </a:ext>
            </a:extLst>
          </p:cNvPr>
          <p:cNvSpPr txBox="1"/>
          <p:nvPr/>
        </p:nvSpPr>
        <p:spPr>
          <a:xfrm>
            <a:off x="1189529" y="8200516"/>
            <a:ext cx="1074622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t>In the “Days of Noah” the whole world had Impulse Control Disorder.</a:t>
            </a:r>
          </a:p>
        </p:txBody>
      </p:sp>
      <p:sp>
        <p:nvSpPr>
          <p:cNvPr id="5" name="TextBox 4">
            <a:extLst>
              <a:ext uri="{FF2B5EF4-FFF2-40B4-BE49-F238E27FC236}">
                <a16:creationId xmlns:a16="http://schemas.microsoft.com/office/drawing/2014/main" id="{8A12447B-A8E9-3D6C-EECE-C1B6FE7CEAE0}"/>
              </a:ext>
            </a:extLst>
          </p:cNvPr>
          <p:cNvSpPr txBox="1"/>
          <p:nvPr/>
        </p:nvSpPr>
        <p:spPr>
          <a:xfrm>
            <a:off x="1189528" y="8548955"/>
            <a:ext cx="1074622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s-ES" dirty="0">
                <a:solidFill>
                  <a:schemeClr val="accent2"/>
                </a:solidFill>
              </a:rPr>
              <a:t>En los "Días de Noé" todo el mundo tenía trastorno del control de los impulsos.</a:t>
            </a:r>
            <a:endParaRPr lang="en-US" dirty="0">
              <a:solidFill>
                <a:schemeClr val="accent2"/>
              </a:solidFill>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tudy:  Social Media use weakens the Pre-Frontal Cortex…"/>
          <p:cNvSpPr txBox="1"/>
          <p:nvPr/>
        </p:nvSpPr>
        <p:spPr>
          <a:xfrm>
            <a:off x="385340" y="7262282"/>
            <a:ext cx="12234118" cy="117981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500" b="1">
                <a:latin typeface="+mj-lt"/>
                <a:ea typeface="+mj-ea"/>
                <a:cs typeface="+mj-cs"/>
                <a:sym typeface="Helvetica Neue"/>
              </a:defRPr>
            </a:pPr>
            <a:r>
              <a:rPr dirty="0"/>
              <a:t>Study:  Social Media use weakens the Pre-Frontal Cortex</a:t>
            </a:r>
          </a:p>
          <a:p>
            <a:pPr>
              <a:defRPr sz="3500" b="1">
                <a:latin typeface="+mj-lt"/>
                <a:ea typeface="+mj-ea"/>
                <a:cs typeface="+mj-cs"/>
                <a:sym typeface="Helvetica Neue"/>
              </a:defRPr>
            </a:pPr>
            <a:r>
              <a:rPr dirty="0"/>
              <a:t>(it actually shrinks in mass)</a:t>
            </a:r>
          </a:p>
        </p:txBody>
      </p:sp>
      <p:sp>
        <p:nvSpPr>
          <p:cNvPr id="494" name="This is the part of the brain responsible for judgment, decision making…"/>
          <p:cNvSpPr txBox="1"/>
          <p:nvPr/>
        </p:nvSpPr>
        <p:spPr>
          <a:xfrm>
            <a:off x="33209" y="176242"/>
            <a:ext cx="12938380" cy="103035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000" b="1">
                <a:latin typeface="+mj-lt"/>
                <a:ea typeface="+mj-ea"/>
                <a:cs typeface="+mj-cs"/>
                <a:sym typeface="Helvetica Neue"/>
              </a:defRPr>
            </a:pPr>
            <a:r>
              <a:rPr dirty="0"/>
              <a:t>This is the part of the brain responsible for judgment, decision making</a:t>
            </a:r>
          </a:p>
          <a:p>
            <a:pPr>
              <a:defRPr sz="3000" b="1">
                <a:latin typeface="+mj-lt"/>
                <a:ea typeface="+mj-ea"/>
                <a:cs typeface="+mj-cs"/>
                <a:sym typeface="Helvetica Neue"/>
              </a:defRPr>
            </a:pPr>
            <a:r>
              <a:rPr dirty="0"/>
              <a:t>and Impulse Control.</a:t>
            </a:r>
          </a:p>
        </p:txBody>
      </p:sp>
      <p:pic>
        <p:nvPicPr>
          <p:cNvPr id="495" name="reduced pfc.jpg" descr="reduced pfc.jpg"/>
          <p:cNvPicPr>
            <a:picLocks noChangeAspect="1"/>
          </p:cNvPicPr>
          <p:nvPr/>
        </p:nvPicPr>
        <p:blipFill>
          <a:blip r:embed="rId3"/>
          <a:stretch>
            <a:fillRect/>
          </a:stretch>
        </p:blipFill>
        <p:spPr>
          <a:xfrm>
            <a:off x="1011278" y="2491318"/>
            <a:ext cx="10373564" cy="4770964"/>
          </a:xfrm>
          <a:prstGeom prst="rect">
            <a:avLst/>
          </a:prstGeom>
          <a:ln w="12700">
            <a:miter lim="400000"/>
          </a:ln>
        </p:spPr>
      </p:pic>
      <p:sp>
        <p:nvSpPr>
          <p:cNvPr id="2" name="This is the part of the brain responsible for judgment, decision making…">
            <a:extLst>
              <a:ext uri="{FF2B5EF4-FFF2-40B4-BE49-F238E27FC236}">
                <a16:creationId xmlns:a16="http://schemas.microsoft.com/office/drawing/2014/main" id="{AE67FB77-0323-4CA8-BA4D-41DCD098DEC4}"/>
              </a:ext>
            </a:extLst>
          </p:cNvPr>
          <p:cNvSpPr txBox="1"/>
          <p:nvPr/>
        </p:nvSpPr>
        <p:spPr>
          <a:xfrm>
            <a:off x="97104" y="1153672"/>
            <a:ext cx="12696404" cy="10259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3000" b="1">
                <a:latin typeface="+mj-lt"/>
                <a:ea typeface="+mj-ea"/>
                <a:cs typeface="+mj-cs"/>
                <a:sym typeface="Helvetica Neue"/>
              </a:defRPr>
            </a:pPr>
            <a:r>
              <a:rPr lang="es-ES" dirty="0">
                <a:solidFill>
                  <a:schemeClr val="accent2"/>
                </a:solidFill>
              </a:rPr>
              <a:t>Esta es la parte del cerebro responsable de la toma de decisiones, el juicio y el control de los impulsos.</a:t>
            </a:r>
            <a:endParaRPr lang="en-US" dirty="0">
              <a:solidFill>
                <a:schemeClr val="accent2"/>
              </a:solidFill>
            </a:endParaRPr>
          </a:p>
        </p:txBody>
      </p:sp>
      <p:sp>
        <p:nvSpPr>
          <p:cNvPr id="3" name="Study:  Social Media use weakens the Pre-Frontal Cortex…">
            <a:extLst>
              <a:ext uri="{FF2B5EF4-FFF2-40B4-BE49-F238E27FC236}">
                <a16:creationId xmlns:a16="http://schemas.microsoft.com/office/drawing/2014/main" id="{358B5B16-8B79-F44B-3968-34DCE6400E21}"/>
              </a:ext>
            </a:extLst>
          </p:cNvPr>
          <p:cNvSpPr txBox="1"/>
          <p:nvPr/>
        </p:nvSpPr>
        <p:spPr>
          <a:xfrm>
            <a:off x="-1" y="8363274"/>
            <a:ext cx="12850153" cy="117981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3500" b="1">
                <a:latin typeface="+mj-lt"/>
                <a:ea typeface="+mj-ea"/>
                <a:cs typeface="+mj-cs"/>
                <a:sym typeface="Helvetica Neue"/>
              </a:defRPr>
            </a:pPr>
            <a:r>
              <a:rPr lang="es-ES" dirty="0">
                <a:solidFill>
                  <a:schemeClr val="accent2"/>
                </a:solidFill>
              </a:rPr>
              <a:t>Estudio: El uso de las redes sociales debilita el córtex prefrontal (realmente disminuye de masa).</a:t>
            </a:r>
            <a:endParaRPr lang="en-US" dirty="0">
              <a:solidFill>
                <a:schemeClr val="accent2"/>
              </a:solidFill>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Screen Shot 2023-01-23 at 9.27.01 AM.png" descr="Screen Shot 2023-01-23 at 9.27.01 AM.png"/>
          <p:cNvPicPr>
            <a:picLocks noChangeAspect="1"/>
          </p:cNvPicPr>
          <p:nvPr/>
        </p:nvPicPr>
        <p:blipFill>
          <a:blip r:embed="rId2"/>
          <a:stretch>
            <a:fillRect/>
          </a:stretch>
        </p:blipFill>
        <p:spPr>
          <a:xfrm>
            <a:off x="1320800" y="203200"/>
            <a:ext cx="10363200" cy="93472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Screen Shot 2023-01-23 at 11.01.42 AM.png" descr="Screen Shot 2023-01-23 at 11.01.42 AM.png"/>
          <p:cNvPicPr>
            <a:picLocks noChangeAspect="1"/>
          </p:cNvPicPr>
          <p:nvPr/>
        </p:nvPicPr>
        <p:blipFill>
          <a:blip r:embed="rId2"/>
          <a:stretch>
            <a:fillRect/>
          </a:stretch>
        </p:blipFill>
        <p:spPr>
          <a:xfrm>
            <a:off x="57294" y="269562"/>
            <a:ext cx="12647726" cy="3719920"/>
          </a:xfrm>
          <a:prstGeom prst="rect">
            <a:avLst/>
          </a:prstGeom>
          <a:ln w="12700">
            <a:miter lim="400000"/>
          </a:ln>
        </p:spPr>
      </p:pic>
      <p:sp>
        <p:nvSpPr>
          <p:cNvPr id="502" name="Former Tech industry worker, now speaking to high schools."/>
          <p:cNvSpPr txBox="1"/>
          <p:nvPr/>
        </p:nvSpPr>
        <p:spPr>
          <a:xfrm>
            <a:off x="181830" y="3986591"/>
            <a:ext cx="12863895" cy="63480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r>
              <a:t>Former Tech industry worker, now speaking to high schools.</a:t>
            </a:r>
          </a:p>
        </p:txBody>
      </p:sp>
      <p:pic>
        <p:nvPicPr>
          <p:cNvPr id="503" name="Screen Shot 2023-01-23 at 9.27.01 AM.png" descr="Screen Shot 2023-01-23 at 9.27.01 AM.png"/>
          <p:cNvPicPr>
            <a:picLocks noChangeAspect="1"/>
          </p:cNvPicPr>
          <p:nvPr/>
        </p:nvPicPr>
        <p:blipFill>
          <a:blip r:embed="rId3"/>
          <a:stretch>
            <a:fillRect/>
          </a:stretch>
        </p:blipFill>
        <p:spPr>
          <a:xfrm>
            <a:off x="493414" y="4858025"/>
            <a:ext cx="5142827" cy="4638629"/>
          </a:xfrm>
          <a:prstGeom prst="rect">
            <a:avLst/>
          </a:prstGeom>
          <a:ln w="12700">
            <a:miter lim="400000"/>
          </a:ln>
        </p:spPr>
      </p:pic>
      <p:sp>
        <p:nvSpPr>
          <p:cNvPr id="504" name="Former Google employee…"/>
          <p:cNvSpPr txBox="1"/>
          <p:nvPr/>
        </p:nvSpPr>
        <p:spPr>
          <a:xfrm>
            <a:off x="5961416" y="6151767"/>
            <a:ext cx="6596026" cy="176473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sz="3600" b="1">
                <a:latin typeface="+mj-lt"/>
                <a:ea typeface="+mj-ea"/>
                <a:cs typeface="+mj-cs"/>
                <a:sym typeface="Helvetica Neue"/>
              </a:defRPr>
            </a:pPr>
            <a:r>
              <a:t>Former Google employee</a:t>
            </a:r>
          </a:p>
          <a:p>
            <a:pPr algn="l">
              <a:defRPr sz="3600" b="1">
                <a:latin typeface="+mj-lt"/>
                <a:ea typeface="+mj-ea"/>
                <a:cs typeface="+mj-cs"/>
                <a:sym typeface="Helvetica Neue"/>
              </a:defRPr>
            </a:pPr>
            <a:r>
              <a:t>blowing the whistle on digital</a:t>
            </a:r>
          </a:p>
          <a:p>
            <a:pPr algn="l">
              <a:defRPr sz="3600" b="1">
                <a:latin typeface="+mj-lt"/>
                <a:ea typeface="+mj-ea"/>
                <a:cs typeface="+mj-cs"/>
                <a:sym typeface="Helvetica Neue"/>
              </a:defRPr>
            </a:pPr>
            <a:r>
              <a:t>mind control.</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Screen Shot 2023-01-11 at 8.42.09 AM.png" descr="Screen Shot 2023-01-11 at 8.42.09 AM.png"/>
          <p:cNvPicPr>
            <a:picLocks noChangeAspect="1"/>
          </p:cNvPicPr>
          <p:nvPr/>
        </p:nvPicPr>
        <p:blipFill>
          <a:blip r:embed="rId2"/>
          <a:stretch>
            <a:fillRect/>
          </a:stretch>
        </p:blipFill>
        <p:spPr>
          <a:xfrm>
            <a:off x="97240" y="-2"/>
            <a:ext cx="12810320" cy="9753602"/>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ession 4…"/>
          <p:cNvSpPr txBox="1"/>
          <p:nvPr/>
        </p:nvSpPr>
        <p:spPr>
          <a:xfrm>
            <a:off x="3293992" y="4017590"/>
            <a:ext cx="6416820" cy="171841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500" b="1">
                <a:latin typeface="+mj-lt"/>
                <a:ea typeface="+mj-ea"/>
                <a:cs typeface="+mj-cs"/>
                <a:sym typeface="Helvetica Neue"/>
              </a:defRPr>
            </a:pPr>
            <a:r>
              <a:rPr dirty="0"/>
              <a:t>Session 4</a:t>
            </a:r>
          </a:p>
          <a:p>
            <a:pPr>
              <a:defRPr sz="3500" b="1">
                <a:latin typeface="+mj-lt"/>
                <a:ea typeface="+mj-ea"/>
                <a:cs typeface="+mj-cs"/>
                <a:sym typeface="Helvetica Neue"/>
              </a:defRPr>
            </a:pPr>
            <a:r>
              <a:rPr lang="en-CA" dirty="0"/>
              <a:t>What is our protection?</a:t>
            </a:r>
          </a:p>
          <a:p>
            <a:pPr>
              <a:defRPr sz="3500" b="1">
                <a:latin typeface="+mj-lt"/>
                <a:ea typeface="+mj-ea"/>
                <a:cs typeface="+mj-cs"/>
                <a:sym typeface="Helvetica Neue"/>
              </a:defRPr>
            </a:pPr>
            <a:r>
              <a:rPr lang="en-CA" dirty="0">
                <a:solidFill>
                  <a:schemeClr val="accent2"/>
                </a:solidFill>
              </a:rPr>
              <a:t>¿</a:t>
            </a:r>
            <a:r>
              <a:rPr lang="en-CA" dirty="0" err="1">
                <a:solidFill>
                  <a:schemeClr val="accent2"/>
                </a:solidFill>
              </a:rPr>
              <a:t>Cuál</a:t>
            </a:r>
            <a:r>
              <a:rPr lang="en-CA" dirty="0">
                <a:solidFill>
                  <a:schemeClr val="accent2"/>
                </a:solidFill>
              </a:rPr>
              <a:t> es </a:t>
            </a:r>
            <a:r>
              <a:rPr lang="en-CA" dirty="0" err="1">
                <a:solidFill>
                  <a:schemeClr val="accent2"/>
                </a:solidFill>
              </a:rPr>
              <a:t>nuestra</a:t>
            </a:r>
            <a:r>
              <a:rPr lang="en-CA" dirty="0">
                <a:solidFill>
                  <a:schemeClr val="accent2"/>
                </a:solidFill>
              </a:rPr>
              <a:t> </a:t>
            </a:r>
            <a:r>
              <a:rPr lang="en-CA" dirty="0" err="1">
                <a:solidFill>
                  <a:schemeClr val="accent2"/>
                </a:solidFill>
              </a:rPr>
              <a:t>protección</a:t>
            </a:r>
            <a:r>
              <a:rPr lang="en-CA" dirty="0">
                <a:solidFill>
                  <a:schemeClr val="accent2"/>
                </a:solidFill>
              </a:rPr>
              <a:t>?</a:t>
            </a:r>
            <a:endParaRPr dirty="0">
              <a:solidFill>
                <a:schemeClr val="accent2"/>
              </a:solidFill>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Title"/>
          <p:cNvSpPr txBox="1">
            <a:spLocks noGrp="1"/>
          </p:cNvSpPr>
          <p:nvPr>
            <p:ph type="title"/>
          </p:nvPr>
        </p:nvSpPr>
        <p:spPr>
          <a:prstGeom prst="rect">
            <a:avLst/>
          </a:prstGeom>
        </p:spPr>
        <p:txBody>
          <a:bodyPr/>
          <a:lstStyle/>
          <a:p>
            <a:endParaRPr/>
          </a:p>
        </p:txBody>
      </p:sp>
      <p:sp>
        <p:nvSpPr>
          <p:cNvPr id="511" name="Body"/>
          <p:cNvSpPr txBox="1">
            <a:spLocks noGrp="1"/>
          </p:cNvSpPr>
          <p:nvPr>
            <p:ph type="body" idx="1"/>
          </p:nvPr>
        </p:nvSpPr>
        <p:spPr>
          <a:prstGeom prst="rect">
            <a:avLst/>
          </a:prstGeom>
        </p:spPr>
        <p:txBody>
          <a:bodyPr/>
          <a:lstStyle/>
          <a:p>
            <a:endParaRPr/>
          </a:p>
        </p:txBody>
      </p:sp>
      <p:pic>
        <p:nvPicPr>
          <p:cNvPr id="512" name="Digital Hygiene, Ecuador 2019.018.jpeg" descr="Digital Hygiene, Ecuador 2019.018.jpeg"/>
          <p:cNvPicPr>
            <a:picLocks noChangeAspect="1"/>
          </p:cNvPicPr>
          <p:nvPr/>
        </p:nvPicPr>
        <p:blipFill>
          <a:blip r:embed="rId2"/>
          <a:stretch>
            <a:fillRect/>
          </a:stretch>
        </p:blipFill>
        <p:spPr>
          <a:xfrm>
            <a:off x="0" y="0"/>
            <a:ext cx="13004800" cy="9753600"/>
          </a:xfrm>
          <a:prstGeom prst="rect">
            <a:avLst/>
          </a:prstGeom>
          <a:ln w="12700">
            <a:miter lim="400000"/>
          </a:ln>
        </p:spPr>
      </p:pic>
      <p:sp>
        <p:nvSpPr>
          <p:cNvPr id="513" name="Developers Convention"/>
          <p:cNvSpPr txBox="1"/>
          <p:nvPr/>
        </p:nvSpPr>
        <p:spPr>
          <a:xfrm>
            <a:off x="1628469" y="186458"/>
            <a:ext cx="9747861" cy="1641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b="1">
                <a:solidFill>
                  <a:srgbClr val="FFFFFF"/>
                </a:solidFill>
                <a:latin typeface="+mj-lt"/>
                <a:ea typeface="+mj-ea"/>
                <a:cs typeface="+mj-cs"/>
                <a:sym typeface="Helvetica Neue"/>
              </a:defRPr>
            </a:lvl1pPr>
          </a:lstStyle>
          <a:p>
            <a:r>
              <a:rPr dirty="0"/>
              <a:t>Developers Convention</a:t>
            </a:r>
            <a:endParaRPr lang="en-CA" dirty="0"/>
          </a:p>
          <a:p>
            <a:r>
              <a:rPr lang="en-CA" dirty="0" err="1">
                <a:solidFill>
                  <a:schemeClr val="accent2"/>
                </a:solidFill>
              </a:rPr>
              <a:t>Convención</a:t>
            </a:r>
            <a:r>
              <a:rPr lang="en-CA" dirty="0">
                <a:solidFill>
                  <a:schemeClr val="accent2"/>
                </a:solidFill>
              </a:rPr>
              <a:t> de </a:t>
            </a:r>
            <a:r>
              <a:rPr lang="en-CA" dirty="0" err="1">
                <a:solidFill>
                  <a:schemeClr val="accent2"/>
                </a:solidFill>
              </a:rPr>
              <a:t>Desarrolladores</a:t>
            </a:r>
            <a:endParaRPr dirty="0">
              <a:solidFill>
                <a:schemeClr val="accent2"/>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Monkey Brain Experiments:  An Outrage!"/>
          <p:cNvSpPr txBox="1"/>
          <p:nvPr/>
        </p:nvSpPr>
        <p:spPr>
          <a:xfrm>
            <a:off x="2244113" y="-16934"/>
            <a:ext cx="8724266" cy="63480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r>
              <a:rPr dirty="0"/>
              <a:t>Monkey Brain Experiments:  An Outrage!</a:t>
            </a:r>
          </a:p>
        </p:txBody>
      </p:sp>
      <p:pic>
        <p:nvPicPr>
          <p:cNvPr id="367" name="monkey-chair-02.jpeg" descr="monkey-chair-02.jpeg"/>
          <p:cNvPicPr>
            <a:picLocks noChangeAspect="1"/>
          </p:cNvPicPr>
          <p:nvPr/>
        </p:nvPicPr>
        <p:blipFill>
          <a:blip r:embed="rId2"/>
          <a:stretch>
            <a:fillRect/>
          </a:stretch>
        </p:blipFill>
        <p:spPr>
          <a:xfrm>
            <a:off x="317049" y="1212176"/>
            <a:ext cx="4156205" cy="5000564"/>
          </a:xfrm>
          <a:prstGeom prst="rect">
            <a:avLst/>
          </a:prstGeom>
          <a:ln w="12700">
            <a:miter lim="400000"/>
          </a:ln>
        </p:spPr>
      </p:pic>
      <p:pic>
        <p:nvPicPr>
          <p:cNvPr id="368" name="wiscchair_small.jpeg" descr="wiscchair_small.jpeg"/>
          <p:cNvPicPr>
            <a:picLocks noChangeAspect="1"/>
          </p:cNvPicPr>
          <p:nvPr/>
        </p:nvPicPr>
        <p:blipFill>
          <a:blip r:embed="rId3"/>
          <a:stretch>
            <a:fillRect/>
          </a:stretch>
        </p:blipFill>
        <p:spPr>
          <a:xfrm>
            <a:off x="6761105" y="5099648"/>
            <a:ext cx="5471434" cy="3939434"/>
          </a:xfrm>
          <a:prstGeom prst="rect">
            <a:avLst/>
          </a:prstGeom>
          <a:ln w="12700">
            <a:miter lim="400000"/>
          </a:ln>
        </p:spPr>
      </p:pic>
      <p:pic>
        <p:nvPicPr>
          <p:cNvPr id="369" name="struggle_small.jpeg" descr="struggle_small.jpeg"/>
          <p:cNvPicPr>
            <a:picLocks noChangeAspect="1"/>
          </p:cNvPicPr>
          <p:nvPr/>
        </p:nvPicPr>
        <p:blipFill>
          <a:blip r:embed="rId4"/>
          <a:stretch>
            <a:fillRect/>
          </a:stretch>
        </p:blipFill>
        <p:spPr>
          <a:xfrm>
            <a:off x="5247301" y="1393033"/>
            <a:ext cx="2717890" cy="4049656"/>
          </a:xfrm>
          <a:prstGeom prst="rect">
            <a:avLst/>
          </a:prstGeom>
          <a:ln w="12700">
            <a:miter lim="400000"/>
          </a:ln>
        </p:spPr>
      </p:pic>
      <p:pic>
        <p:nvPicPr>
          <p:cNvPr id="370" name="Monkey_Brain_Transplant.jpeg" descr="Monkey_Brain_Transplant.jpeg"/>
          <p:cNvPicPr>
            <a:picLocks noChangeAspect="1"/>
          </p:cNvPicPr>
          <p:nvPr/>
        </p:nvPicPr>
        <p:blipFill>
          <a:blip r:embed="rId5"/>
          <a:stretch>
            <a:fillRect/>
          </a:stretch>
        </p:blipFill>
        <p:spPr>
          <a:xfrm>
            <a:off x="627315" y="5947788"/>
            <a:ext cx="5119885" cy="2830566"/>
          </a:xfrm>
          <a:prstGeom prst="rect">
            <a:avLst/>
          </a:prstGeom>
          <a:ln w="12700">
            <a:miter lim="400000"/>
          </a:ln>
        </p:spPr>
      </p:pic>
      <p:pic>
        <p:nvPicPr>
          <p:cNvPr id="371" name="boxchair_small.jpeg" descr="boxchair_small.jpeg"/>
          <p:cNvPicPr>
            <a:picLocks noChangeAspect="1"/>
          </p:cNvPicPr>
          <p:nvPr/>
        </p:nvPicPr>
        <p:blipFill>
          <a:blip r:embed="rId6"/>
          <a:stretch>
            <a:fillRect/>
          </a:stretch>
        </p:blipFill>
        <p:spPr>
          <a:xfrm>
            <a:off x="8828864" y="1393033"/>
            <a:ext cx="2540002" cy="3695702"/>
          </a:xfrm>
          <a:prstGeom prst="rect">
            <a:avLst/>
          </a:prstGeom>
          <a:ln w="12700">
            <a:miter lim="400000"/>
          </a:ln>
        </p:spPr>
      </p:pic>
      <p:sp>
        <p:nvSpPr>
          <p:cNvPr id="372" name="Should this be illegal?"/>
          <p:cNvSpPr txBox="1"/>
          <p:nvPr/>
        </p:nvSpPr>
        <p:spPr>
          <a:xfrm>
            <a:off x="496933" y="8950369"/>
            <a:ext cx="4746436" cy="63480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r>
              <a:t>Should this be illegal?</a:t>
            </a:r>
          </a:p>
        </p:txBody>
      </p:sp>
      <p:sp>
        <p:nvSpPr>
          <p:cNvPr id="2" name="Monkey Brain Experiments:  An Outrage!">
            <a:extLst>
              <a:ext uri="{FF2B5EF4-FFF2-40B4-BE49-F238E27FC236}">
                <a16:creationId xmlns:a16="http://schemas.microsoft.com/office/drawing/2014/main" id="{1F7B6466-A964-D0A5-6FA3-9561072D4EAF}"/>
              </a:ext>
            </a:extLst>
          </p:cNvPr>
          <p:cNvSpPr txBox="1"/>
          <p:nvPr/>
        </p:nvSpPr>
        <p:spPr>
          <a:xfrm>
            <a:off x="266369" y="484967"/>
            <a:ext cx="12679754" cy="64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r>
              <a:rPr lang="es-ES" dirty="0">
                <a:solidFill>
                  <a:schemeClr val="accent2"/>
                </a:solidFill>
              </a:rPr>
              <a:t>Experimentos con el Cerebro del Mono: ¡Una Provocación!</a:t>
            </a:r>
            <a:endParaRPr lang="en-US" dirty="0">
              <a:solidFill>
                <a:schemeClr val="accent2"/>
              </a:solidFill>
            </a:endParaRPr>
          </a:p>
        </p:txBody>
      </p:sp>
      <p:sp>
        <p:nvSpPr>
          <p:cNvPr id="3" name="Should this be illegal?">
            <a:extLst>
              <a:ext uri="{FF2B5EF4-FFF2-40B4-BE49-F238E27FC236}">
                <a16:creationId xmlns:a16="http://schemas.microsoft.com/office/drawing/2014/main" id="{D1F19426-0E62-2C89-B3FE-641D0F51ECFF}"/>
              </a:ext>
            </a:extLst>
          </p:cNvPr>
          <p:cNvSpPr txBox="1"/>
          <p:nvPr/>
        </p:nvSpPr>
        <p:spPr>
          <a:xfrm>
            <a:off x="6118186" y="8947173"/>
            <a:ext cx="5421356" cy="64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r>
              <a:rPr lang="en-CA" dirty="0">
                <a:solidFill>
                  <a:schemeClr val="accent2"/>
                </a:solidFill>
              </a:rPr>
              <a:t>¿</a:t>
            </a:r>
            <a:r>
              <a:rPr lang="en-CA" dirty="0" err="1">
                <a:solidFill>
                  <a:schemeClr val="accent2"/>
                </a:solidFill>
              </a:rPr>
              <a:t>Debería</a:t>
            </a:r>
            <a:r>
              <a:rPr lang="en-CA" dirty="0">
                <a:solidFill>
                  <a:schemeClr val="accent2"/>
                </a:solidFill>
              </a:rPr>
              <a:t> ser </a:t>
            </a:r>
            <a:r>
              <a:rPr lang="en-CA" dirty="0" err="1">
                <a:solidFill>
                  <a:schemeClr val="accent2"/>
                </a:solidFill>
              </a:rPr>
              <a:t>esto</a:t>
            </a:r>
            <a:r>
              <a:rPr lang="en-CA" dirty="0">
                <a:solidFill>
                  <a:schemeClr val="accent2"/>
                </a:solidFill>
              </a:rPr>
              <a:t> </a:t>
            </a:r>
            <a:r>
              <a:rPr lang="en-CA" dirty="0" err="1">
                <a:solidFill>
                  <a:schemeClr val="accent2"/>
                </a:solidFill>
              </a:rPr>
              <a:t>ilegal</a:t>
            </a:r>
            <a:r>
              <a:rPr lang="en-CA" dirty="0">
                <a:solidFill>
                  <a:schemeClr val="accent2"/>
                </a:solidFill>
              </a:rPr>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businessmen sm control.jpg" descr="businessmen sm control.jpg"/>
          <p:cNvPicPr>
            <a:picLocks noChangeAspect="1"/>
          </p:cNvPicPr>
          <p:nvPr/>
        </p:nvPicPr>
        <p:blipFill>
          <a:blip r:embed="rId2"/>
          <a:stretch>
            <a:fillRect/>
          </a:stretch>
        </p:blipFill>
        <p:spPr>
          <a:xfrm>
            <a:off x="123625" y="-13817"/>
            <a:ext cx="13004802" cy="9781233"/>
          </a:xfrm>
          <a:prstGeom prst="rect">
            <a:avLst/>
          </a:prstGeom>
          <a:ln w="12700">
            <a:miter lim="400000"/>
          </a:ln>
        </p:spPr>
      </p:pic>
      <p:sp>
        <p:nvSpPr>
          <p:cNvPr id="516" name="Social Media Control…"/>
          <p:cNvSpPr txBox="1"/>
          <p:nvPr/>
        </p:nvSpPr>
        <p:spPr>
          <a:xfrm>
            <a:off x="2620838" y="4724987"/>
            <a:ext cx="7763124" cy="13460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4600" b="1">
                <a:solidFill>
                  <a:srgbClr val="FFFFFF"/>
                </a:solidFill>
                <a:latin typeface="+mj-lt"/>
                <a:ea typeface="+mj-ea"/>
                <a:cs typeface="+mj-cs"/>
                <a:sym typeface="Helvetica Neue"/>
              </a:defRPr>
            </a:pPr>
            <a:r>
              <a:rPr dirty="0"/>
              <a:t>Social Media Control</a:t>
            </a:r>
            <a:endParaRPr sz="3500" dirty="0"/>
          </a:p>
          <a:p>
            <a:pPr>
              <a:defRPr sz="3500" b="1">
                <a:solidFill>
                  <a:srgbClr val="FFFFFF"/>
                </a:solidFill>
                <a:latin typeface="+mj-lt"/>
                <a:ea typeface="+mj-ea"/>
                <a:cs typeface="+mj-cs"/>
                <a:sym typeface="Helvetica Neue"/>
              </a:defRPr>
            </a:pPr>
            <a:r>
              <a:rPr dirty="0"/>
              <a:t>San Jose, California</a:t>
            </a:r>
          </a:p>
        </p:txBody>
      </p:sp>
      <p:sp>
        <p:nvSpPr>
          <p:cNvPr id="517" name="Businessmen working for profit."/>
          <p:cNvSpPr txBox="1"/>
          <p:nvPr/>
        </p:nvSpPr>
        <p:spPr>
          <a:xfrm>
            <a:off x="250853" y="7651021"/>
            <a:ext cx="12688312" cy="170303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5200" b="1">
                <a:latin typeface="+mj-lt"/>
                <a:ea typeface="+mj-ea"/>
                <a:cs typeface="+mj-cs"/>
                <a:sym typeface="Helvetica Neue"/>
              </a:defRPr>
            </a:lvl1pPr>
          </a:lstStyle>
          <a:p>
            <a:r>
              <a:rPr lang="es-ES" dirty="0">
                <a:solidFill>
                  <a:schemeClr val="accent2"/>
                </a:solidFill>
              </a:rPr>
              <a:t>Los hombres de negocios trabajando para obtener ganancias.</a:t>
            </a:r>
            <a:endParaRPr lang="en-CA" dirty="0">
              <a:solidFill>
                <a:schemeClr val="accent2"/>
              </a:solidFill>
            </a:endParaRPr>
          </a:p>
        </p:txBody>
      </p:sp>
      <p:sp>
        <p:nvSpPr>
          <p:cNvPr id="2" name="Businessmen working for profit.">
            <a:extLst>
              <a:ext uri="{FF2B5EF4-FFF2-40B4-BE49-F238E27FC236}">
                <a16:creationId xmlns:a16="http://schemas.microsoft.com/office/drawing/2014/main" id="{1BAF1AE5-235D-B038-38B4-BD27A109BF57}"/>
              </a:ext>
            </a:extLst>
          </p:cNvPr>
          <p:cNvSpPr txBox="1"/>
          <p:nvPr/>
        </p:nvSpPr>
        <p:spPr>
          <a:xfrm>
            <a:off x="1413992" y="6944957"/>
            <a:ext cx="10176816" cy="8952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200" b="1">
                <a:latin typeface="+mj-lt"/>
                <a:ea typeface="+mj-ea"/>
                <a:cs typeface="+mj-cs"/>
                <a:sym typeface="Helvetica Neue"/>
              </a:defRPr>
            </a:lvl1pPr>
          </a:lstStyle>
          <a:p>
            <a:r>
              <a:rPr dirty="0"/>
              <a:t>Businessmen working for profit.</a:t>
            </a:r>
          </a:p>
        </p:txBody>
      </p:sp>
      <p:sp>
        <p:nvSpPr>
          <p:cNvPr id="3" name="TextBox 2">
            <a:extLst>
              <a:ext uri="{FF2B5EF4-FFF2-40B4-BE49-F238E27FC236}">
                <a16:creationId xmlns:a16="http://schemas.microsoft.com/office/drawing/2014/main" id="{7C8CECE0-8C47-F529-0823-5DBE8CAC0969}"/>
              </a:ext>
            </a:extLst>
          </p:cNvPr>
          <p:cNvSpPr txBox="1"/>
          <p:nvPr/>
        </p:nvSpPr>
        <p:spPr>
          <a:xfrm>
            <a:off x="2774217" y="6233481"/>
            <a:ext cx="7703618"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CA" sz="4400" b="1" i="0" dirty="0">
                <a:solidFill>
                  <a:schemeClr val="accent2"/>
                </a:solidFill>
                <a:effectLst/>
                <a:latin typeface="ColfaxAI"/>
              </a:rPr>
              <a:t>Control de </a:t>
            </a:r>
            <a:r>
              <a:rPr lang="en-CA" sz="4400" b="1" i="0" dirty="0" err="1">
                <a:solidFill>
                  <a:schemeClr val="accent2"/>
                </a:solidFill>
                <a:effectLst/>
                <a:latin typeface="ColfaxAI"/>
              </a:rPr>
              <a:t>Medios</a:t>
            </a:r>
            <a:r>
              <a:rPr lang="en-CA" sz="4400" b="1" i="0" dirty="0">
                <a:solidFill>
                  <a:schemeClr val="accent2"/>
                </a:solidFill>
                <a:effectLst/>
                <a:latin typeface="ColfaxAI"/>
              </a:rPr>
              <a:t> </a:t>
            </a:r>
            <a:r>
              <a:rPr lang="en-CA" sz="4400" b="1" i="0" dirty="0" err="1">
                <a:solidFill>
                  <a:schemeClr val="accent2"/>
                </a:solidFill>
                <a:effectLst/>
                <a:latin typeface="ColfaxAI"/>
              </a:rPr>
              <a:t>Sociales</a:t>
            </a:r>
            <a:endParaRPr kumimoji="0" lang="en-CA" sz="44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monkey on sm.jpg" descr="monkey on sm.jpg"/>
          <p:cNvPicPr>
            <a:picLocks noChangeAspect="1"/>
          </p:cNvPicPr>
          <p:nvPr/>
        </p:nvPicPr>
        <p:blipFill>
          <a:blip r:embed="rId2"/>
          <a:stretch>
            <a:fillRect/>
          </a:stretch>
        </p:blipFill>
        <p:spPr>
          <a:xfrm>
            <a:off x="-59336" y="-37262"/>
            <a:ext cx="13067147" cy="9828123"/>
          </a:xfrm>
          <a:prstGeom prst="rect">
            <a:avLst/>
          </a:prstGeom>
          <a:ln w="12700">
            <a:miter lim="400000"/>
          </a:ln>
        </p:spPr>
      </p:pic>
      <p:sp>
        <p:nvSpPr>
          <p:cNvPr id="520" name="Social Media Control…"/>
          <p:cNvSpPr txBox="1"/>
          <p:nvPr/>
        </p:nvSpPr>
        <p:spPr>
          <a:xfrm>
            <a:off x="281884" y="2502037"/>
            <a:ext cx="7221767" cy="95488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2800" b="1">
                <a:solidFill>
                  <a:srgbClr val="FFFFFF"/>
                </a:solidFill>
                <a:latin typeface="+mj-lt"/>
                <a:ea typeface="+mj-ea"/>
                <a:cs typeface="+mj-cs"/>
                <a:sym typeface="Helvetica Neue"/>
              </a:defRPr>
            </a:pPr>
            <a:r>
              <a:t>Social Media Control</a:t>
            </a:r>
          </a:p>
          <a:p>
            <a:pPr>
              <a:defRPr sz="2800" b="1">
                <a:solidFill>
                  <a:srgbClr val="FFFFFF"/>
                </a:solidFill>
                <a:latin typeface="+mj-lt"/>
                <a:ea typeface="+mj-ea"/>
                <a:cs typeface="+mj-cs"/>
                <a:sym typeface="Helvetica Neue"/>
              </a:defRPr>
            </a:pPr>
            <a:r>
              <a:t>San Jose, California</a:t>
            </a:r>
          </a:p>
        </p:txBody>
      </p:sp>
      <p:sp>
        <p:nvSpPr>
          <p:cNvPr id="521" name="They see you…"/>
          <p:cNvSpPr txBox="1"/>
          <p:nvPr/>
        </p:nvSpPr>
        <p:spPr>
          <a:xfrm>
            <a:off x="496966" y="6458422"/>
            <a:ext cx="3577903" cy="256480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000" b="1">
                <a:latin typeface="+mj-lt"/>
                <a:ea typeface="+mj-ea"/>
                <a:cs typeface="+mj-cs"/>
                <a:sym typeface="Helvetica Neue"/>
              </a:defRPr>
            </a:pPr>
            <a:r>
              <a:rPr lang="es-ES" dirty="0">
                <a:solidFill>
                  <a:schemeClr val="accent2"/>
                </a:solidFill>
              </a:rPr>
              <a:t>Ellos te ven</a:t>
            </a:r>
          </a:p>
          <a:p>
            <a:pPr>
              <a:defRPr sz="4000" b="1">
                <a:latin typeface="+mj-lt"/>
                <a:ea typeface="+mj-ea"/>
                <a:cs typeface="+mj-cs"/>
                <a:sym typeface="Helvetica Neue"/>
              </a:defRPr>
            </a:pPr>
            <a:r>
              <a:rPr lang="es-ES" dirty="0">
                <a:solidFill>
                  <a:schemeClr val="accent2"/>
                </a:solidFill>
              </a:rPr>
              <a:t>como el mono</a:t>
            </a:r>
          </a:p>
          <a:p>
            <a:pPr>
              <a:defRPr sz="4000" b="1">
                <a:latin typeface="+mj-lt"/>
                <a:ea typeface="+mj-ea"/>
                <a:cs typeface="+mj-cs"/>
                <a:sym typeface="Helvetica Neue"/>
              </a:defRPr>
            </a:pPr>
            <a:r>
              <a:rPr lang="es-ES" dirty="0">
                <a:solidFill>
                  <a:schemeClr val="accent2"/>
                </a:solidFill>
              </a:rPr>
              <a:t>en su</a:t>
            </a:r>
          </a:p>
          <a:p>
            <a:pPr>
              <a:defRPr sz="4000" b="1">
                <a:latin typeface="+mj-lt"/>
                <a:ea typeface="+mj-ea"/>
                <a:cs typeface="+mj-cs"/>
                <a:sym typeface="Helvetica Neue"/>
              </a:defRPr>
            </a:pPr>
            <a:r>
              <a:rPr lang="es-ES" dirty="0">
                <a:solidFill>
                  <a:schemeClr val="accent2"/>
                </a:solidFill>
              </a:rPr>
              <a:t>experimento.</a:t>
            </a:r>
            <a:endParaRPr lang="en-US" dirty="0">
              <a:solidFill>
                <a:schemeClr val="accent2"/>
              </a:solidFill>
            </a:endParaRPr>
          </a:p>
        </p:txBody>
      </p:sp>
      <p:sp>
        <p:nvSpPr>
          <p:cNvPr id="2" name="They see you…">
            <a:extLst>
              <a:ext uri="{FF2B5EF4-FFF2-40B4-BE49-F238E27FC236}">
                <a16:creationId xmlns:a16="http://schemas.microsoft.com/office/drawing/2014/main" id="{40874C03-1D73-B337-F368-2FDE383B5C28}"/>
              </a:ext>
            </a:extLst>
          </p:cNvPr>
          <p:cNvSpPr txBox="1"/>
          <p:nvPr/>
        </p:nvSpPr>
        <p:spPr>
          <a:xfrm>
            <a:off x="281884" y="3975280"/>
            <a:ext cx="3933953" cy="25760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000" b="1">
                <a:latin typeface="+mj-lt"/>
                <a:ea typeface="+mj-ea"/>
                <a:cs typeface="+mj-cs"/>
                <a:sym typeface="Helvetica Neue"/>
              </a:defRPr>
            </a:pPr>
            <a:r>
              <a:rPr dirty="0"/>
              <a:t>They see you</a:t>
            </a:r>
          </a:p>
          <a:p>
            <a:pPr>
              <a:defRPr sz="4000" b="1">
                <a:latin typeface="+mj-lt"/>
                <a:ea typeface="+mj-ea"/>
                <a:cs typeface="+mj-cs"/>
                <a:sym typeface="Helvetica Neue"/>
              </a:defRPr>
            </a:pPr>
            <a:r>
              <a:rPr dirty="0"/>
              <a:t>as the monkey </a:t>
            </a:r>
          </a:p>
          <a:p>
            <a:pPr>
              <a:defRPr sz="4000" b="1">
                <a:latin typeface="+mj-lt"/>
                <a:ea typeface="+mj-ea"/>
                <a:cs typeface="+mj-cs"/>
                <a:sym typeface="Helvetica Neue"/>
              </a:defRPr>
            </a:pPr>
            <a:r>
              <a:rPr dirty="0"/>
              <a:t>in their</a:t>
            </a:r>
          </a:p>
          <a:p>
            <a:pPr>
              <a:defRPr sz="4000" b="1">
                <a:latin typeface="+mj-lt"/>
                <a:ea typeface="+mj-ea"/>
                <a:cs typeface="+mj-cs"/>
                <a:sym typeface="Helvetica Neue"/>
              </a:defRPr>
            </a:pPr>
            <a:r>
              <a:rPr dirty="0"/>
              <a:t>experiment.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Do we have any protection?"/>
          <p:cNvSpPr txBox="1"/>
          <p:nvPr/>
        </p:nvSpPr>
        <p:spPr>
          <a:xfrm>
            <a:off x="3752655" y="-31619"/>
            <a:ext cx="6009260" cy="63480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r>
              <a:rPr dirty="0"/>
              <a:t>Do we have any protection?</a:t>
            </a:r>
          </a:p>
        </p:txBody>
      </p:sp>
      <p:pic>
        <p:nvPicPr>
          <p:cNvPr id="524" name="monkey-chair-02.jpeg" descr="monkey-chair-02.jpeg"/>
          <p:cNvPicPr>
            <a:picLocks noChangeAspect="1"/>
          </p:cNvPicPr>
          <p:nvPr/>
        </p:nvPicPr>
        <p:blipFill>
          <a:blip r:embed="rId2"/>
          <a:stretch>
            <a:fillRect/>
          </a:stretch>
        </p:blipFill>
        <p:spPr>
          <a:xfrm>
            <a:off x="286758" y="775206"/>
            <a:ext cx="4156205" cy="5000564"/>
          </a:xfrm>
          <a:prstGeom prst="rect">
            <a:avLst/>
          </a:prstGeom>
          <a:ln w="12700">
            <a:miter lim="400000"/>
          </a:ln>
        </p:spPr>
      </p:pic>
      <p:pic>
        <p:nvPicPr>
          <p:cNvPr id="525" name="wiscchair_small.jpeg" descr="wiscchair_small.jpeg"/>
          <p:cNvPicPr>
            <a:picLocks noChangeAspect="1"/>
          </p:cNvPicPr>
          <p:nvPr/>
        </p:nvPicPr>
        <p:blipFill>
          <a:blip r:embed="rId3"/>
          <a:stretch>
            <a:fillRect/>
          </a:stretch>
        </p:blipFill>
        <p:spPr>
          <a:xfrm>
            <a:off x="6761105" y="5099648"/>
            <a:ext cx="5471434" cy="3939434"/>
          </a:xfrm>
          <a:prstGeom prst="rect">
            <a:avLst/>
          </a:prstGeom>
          <a:ln w="12700">
            <a:miter lim="400000"/>
          </a:ln>
        </p:spPr>
      </p:pic>
      <p:pic>
        <p:nvPicPr>
          <p:cNvPr id="526" name="struggle_small.jpeg" descr="struggle_small.jpeg"/>
          <p:cNvPicPr>
            <a:picLocks noChangeAspect="1"/>
          </p:cNvPicPr>
          <p:nvPr/>
        </p:nvPicPr>
        <p:blipFill>
          <a:blip r:embed="rId4"/>
          <a:stretch>
            <a:fillRect/>
          </a:stretch>
        </p:blipFill>
        <p:spPr>
          <a:xfrm>
            <a:off x="5143455" y="826591"/>
            <a:ext cx="2717890" cy="4049656"/>
          </a:xfrm>
          <a:prstGeom prst="rect">
            <a:avLst/>
          </a:prstGeom>
          <a:ln w="12700">
            <a:miter lim="400000"/>
          </a:ln>
        </p:spPr>
      </p:pic>
      <p:pic>
        <p:nvPicPr>
          <p:cNvPr id="527" name="Monkey_Brain_Transplant.jpeg" descr="Monkey_Brain_Transplant.jpeg"/>
          <p:cNvPicPr>
            <a:picLocks noChangeAspect="1"/>
          </p:cNvPicPr>
          <p:nvPr/>
        </p:nvPicPr>
        <p:blipFill>
          <a:blip r:embed="rId5"/>
          <a:stretch>
            <a:fillRect/>
          </a:stretch>
        </p:blipFill>
        <p:spPr>
          <a:xfrm>
            <a:off x="627315" y="5947788"/>
            <a:ext cx="5119885" cy="2830566"/>
          </a:xfrm>
          <a:prstGeom prst="rect">
            <a:avLst/>
          </a:prstGeom>
          <a:ln w="12700">
            <a:miter lim="400000"/>
          </a:ln>
        </p:spPr>
      </p:pic>
      <p:pic>
        <p:nvPicPr>
          <p:cNvPr id="528" name="boxchair_small.jpeg" descr="boxchair_small.jpeg"/>
          <p:cNvPicPr>
            <a:picLocks noChangeAspect="1"/>
          </p:cNvPicPr>
          <p:nvPr/>
        </p:nvPicPr>
        <p:blipFill>
          <a:blip r:embed="rId6"/>
          <a:stretch>
            <a:fillRect/>
          </a:stretch>
        </p:blipFill>
        <p:spPr>
          <a:xfrm>
            <a:off x="9109116" y="837628"/>
            <a:ext cx="2540002" cy="3695702"/>
          </a:xfrm>
          <a:prstGeom prst="rect">
            <a:avLst/>
          </a:prstGeom>
          <a:ln w="12700">
            <a:miter lim="400000"/>
          </a:ln>
        </p:spPr>
      </p:pic>
      <p:sp>
        <p:nvSpPr>
          <p:cNvPr id="529" name="These monkeys don’t."/>
          <p:cNvSpPr txBox="1"/>
          <p:nvPr/>
        </p:nvSpPr>
        <p:spPr>
          <a:xfrm>
            <a:off x="487376" y="8950369"/>
            <a:ext cx="4765549" cy="63480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r>
              <a:rPr dirty="0"/>
              <a:t>These monkeys don’t.</a:t>
            </a:r>
          </a:p>
        </p:txBody>
      </p:sp>
      <p:sp>
        <p:nvSpPr>
          <p:cNvPr id="2" name="Do we have any protection?">
            <a:extLst>
              <a:ext uri="{FF2B5EF4-FFF2-40B4-BE49-F238E27FC236}">
                <a16:creationId xmlns:a16="http://schemas.microsoft.com/office/drawing/2014/main" id="{9AE66247-F48A-9C86-1238-2E425BEFE00C}"/>
              </a:ext>
            </a:extLst>
          </p:cNvPr>
          <p:cNvSpPr txBox="1"/>
          <p:nvPr/>
        </p:nvSpPr>
        <p:spPr>
          <a:xfrm>
            <a:off x="3360475" y="-204564"/>
            <a:ext cx="6615594" cy="117981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endParaRPr lang="en-US" dirty="0"/>
          </a:p>
          <a:p>
            <a:r>
              <a:rPr lang="en-US" dirty="0">
                <a:solidFill>
                  <a:schemeClr val="accent2"/>
                </a:solidFill>
              </a:rPr>
              <a:t>¿</a:t>
            </a:r>
            <a:r>
              <a:rPr lang="en-US" dirty="0" err="1">
                <a:solidFill>
                  <a:schemeClr val="accent2"/>
                </a:solidFill>
              </a:rPr>
              <a:t>Tenemos</a:t>
            </a:r>
            <a:r>
              <a:rPr lang="en-US" dirty="0">
                <a:solidFill>
                  <a:schemeClr val="accent2"/>
                </a:solidFill>
              </a:rPr>
              <a:t> </a:t>
            </a:r>
            <a:r>
              <a:rPr lang="en-US" dirty="0" err="1">
                <a:solidFill>
                  <a:schemeClr val="accent2"/>
                </a:solidFill>
              </a:rPr>
              <a:t>alguna</a:t>
            </a:r>
            <a:r>
              <a:rPr lang="en-US" dirty="0">
                <a:solidFill>
                  <a:schemeClr val="accent2"/>
                </a:solidFill>
              </a:rPr>
              <a:t> </a:t>
            </a:r>
            <a:r>
              <a:rPr lang="en-US" dirty="0" err="1">
                <a:solidFill>
                  <a:schemeClr val="accent2"/>
                </a:solidFill>
              </a:rPr>
              <a:t>protección</a:t>
            </a:r>
            <a:r>
              <a:rPr lang="en-US" dirty="0">
                <a:solidFill>
                  <a:schemeClr val="accent2"/>
                </a:solidFill>
              </a:rPr>
              <a:t>?</a:t>
            </a:r>
          </a:p>
        </p:txBody>
      </p:sp>
      <p:sp>
        <p:nvSpPr>
          <p:cNvPr id="3" name="These monkeys don’t.">
            <a:extLst>
              <a:ext uri="{FF2B5EF4-FFF2-40B4-BE49-F238E27FC236}">
                <a16:creationId xmlns:a16="http://schemas.microsoft.com/office/drawing/2014/main" id="{C8DE1D25-130F-7756-844F-06D77E6EB5B2}"/>
              </a:ext>
            </a:extLst>
          </p:cNvPr>
          <p:cNvSpPr txBox="1"/>
          <p:nvPr/>
        </p:nvSpPr>
        <p:spPr>
          <a:xfrm>
            <a:off x="5376396" y="8941882"/>
            <a:ext cx="3672479" cy="64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r>
              <a:rPr lang="en-CA" dirty="0" err="1">
                <a:solidFill>
                  <a:schemeClr val="accent2"/>
                </a:solidFill>
              </a:rPr>
              <a:t>Estas</a:t>
            </a:r>
            <a:r>
              <a:rPr lang="en-CA" dirty="0">
                <a:solidFill>
                  <a:schemeClr val="accent2"/>
                </a:solidFill>
              </a:rPr>
              <a:t> monas no.</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And these signs shall follow them that believe; In my name shall they cast out devils; they shall speak with new tongues; They shall take up serpents; and if they drink any deadly thing, it shall not hurt them; they shall lay hands on the sick, and they shall recover.”…"/>
          <p:cNvSpPr txBox="1"/>
          <p:nvPr/>
        </p:nvSpPr>
        <p:spPr>
          <a:xfrm>
            <a:off x="218031" y="1223883"/>
            <a:ext cx="12462187" cy="34265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b="1">
                <a:latin typeface="+mj-lt"/>
                <a:ea typeface="+mj-ea"/>
                <a:cs typeface="+mj-cs"/>
                <a:sym typeface="Helvetica Neue"/>
              </a:defRPr>
            </a:pPr>
            <a:r>
              <a:rPr dirty="0"/>
              <a:t>“And these signs shall follow them that believe; In my name shall they cast out devils; they shall speak with new tongues; They shall take up serpents; and if they drink any deadly thing, it shall not hurt them; they shall lay hands on the sick, and they shall recover.” </a:t>
            </a:r>
          </a:p>
          <a:p>
            <a:pPr algn="l">
              <a:defRPr b="1">
                <a:latin typeface="+mj-lt"/>
                <a:ea typeface="+mj-ea"/>
                <a:cs typeface="+mj-cs"/>
                <a:sym typeface="Helvetica Neue"/>
              </a:defRPr>
            </a:pPr>
            <a:endParaRPr lang="en-CA" dirty="0"/>
          </a:p>
          <a:p>
            <a:pPr algn="l">
              <a:defRPr b="1">
                <a:latin typeface="+mj-lt"/>
                <a:ea typeface="+mj-ea"/>
                <a:cs typeface="+mj-cs"/>
                <a:sym typeface="Helvetica Neue"/>
              </a:defRPr>
            </a:pPr>
            <a:r>
              <a:rPr lang="es-ES" dirty="0">
                <a:solidFill>
                  <a:schemeClr val="accent2"/>
                </a:solidFill>
              </a:rPr>
              <a:t>"Y estos signos seguirán a los que creen: en mi nombre echarán fuera demonios; hablarán en lenguas nuevas; tomarán serpientes; y si beben algo mortífero, no les hará daño; pondrán las manos sobre los enfermos, y ellos sanarán."</a:t>
            </a:r>
            <a:endParaRPr dirty="0">
              <a:solidFill>
                <a:schemeClr val="accent2"/>
              </a:solidFill>
            </a:endParaRPr>
          </a:p>
          <a:p>
            <a:pPr algn="l">
              <a:defRPr b="1">
                <a:latin typeface="+mj-lt"/>
                <a:ea typeface="+mj-ea"/>
                <a:cs typeface="+mj-cs"/>
                <a:sym typeface="Helvetica Neue"/>
              </a:defRPr>
            </a:pPr>
            <a:r>
              <a:rPr dirty="0"/>
              <a:t>Mark 16:17, 18, KJV.</a:t>
            </a:r>
          </a:p>
        </p:txBody>
      </p:sp>
      <p:sp>
        <p:nvSpPr>
          <p:cNvPr id="532" name="The world is being flooded with “mental poison.”  Does the Word protect us?"/>
          <p:cNvSpPr txBox="1"/>
          <p:nvPr/>
        </p:nvSpPr>
        <p:spPr>
          <a:xfrm>
            <a:off x="507036" y="8378063"/>
            <a:ext cx="11677016" cy="4733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500" b="1">
                <a:latin typeface="+mj-lt"/>
                <a:ea typeface="+mj-ea"/>
                <a:cs typeface="+mj-cs"/>
                <a:sym typeface="Helvetica Neue"/>
              </a:defRPr>
            </a:lvl1pPr>
          </a:lstStyle>
          <a:p>
            <a:r>
              <a:rPr dirty="0"/>
              <a:t>The world is being flooded with “mental poison.”  Does the Word protect us?</a:t>
            </a:r>
          </a:p>
        </p:txBody>
      </p:sp>
      <p:sp>
        <p:nvSpPr>
          <p:cNvPr id="533" name="Bible Promises of Protection"/>
          <p:cNvSpPr txBox="1"/>
          <p:nvPr/>
        </p:nvSpPr>
        <p:spPr>
          <a:xfrm>
            <a:off x="1276935" y="-3354"/>
            <a:ext cx="10137217" cy="9946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800" b="1">
                <a:latin typeface="+mj-lt"/>
                <a:ea typeface="+mj-ea"/>
                <a:cs typeface="+mj-cs"/>
                <a:sym typeface="Helvetica Neue"/>
              </a:defRPr>
            </a:lvl1pPr>
          </a:lstStyle>
          <a:p>
            <a:r>
              <a:t>Bible Promises of Protection</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7* A thousand shall fall at thy side, and ten thousand at thy right hand; but it shall not come nigh thee.…"/>
          <p:cNvSpPr txBox="1"/>
          <p:nvPr/>
        </p:nvSpPr>
        <p:spPr>
          <a:xfrm>
            <a:off x="120040" y="715764"/>
            <a:ext cx="12608732" cy="377576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b="1">
                <a:latin typeface="+mj-lt"/>
                <a:ea typeface="+mj-ea"/>
                <a:cs typeface="+mj-cs"/>
                <a:sym typeface="Helvetica Neue"/>
              </a:defRPr>
            </a:pPr>
            <a:r>
              <a:rPr dirty="0"/>
              <a:t> 7* A thousand shall fall at thy side, and ten thousand at thy right hand; but it shall not come nigh thee.</a:t>
            </a:r>
          </a:p>
          <a:p>
            <a:pPr algn="l">
              <a:defRPr b="1">
                <a:latin typeface="+mj-lt"/>
                <a:ea typeface="+mj-ea"/>
                <a:cs typeface="+mj-cs"/>
                <a:sym typeface="Helvetica Neue"/>
              </a:defRPr>
            </a:pPr>
            <a:r>
              <a:rPr dirty="0"/>
              <a:t> 8* Only with thine eyes shalt thou behold and see the reward of the wicked.</a:t>
            </a:r>
          </a:p>
          <a:p>
            <a:pPr algn="l">
              <a:defRPr b="1">
                <a:latin typeface="+mj-lt"/>
                <a:ea typeface="+mj-ea"/>
                <a:cs typeface="+mj-cs"/>
                <a:sym typeface="Helvetica Neue"/>
              </a:defRPr>
            </a:pPr>
            <a:r>
              <a:rPr dirty="0"/>
              <a:t> 9* ¶ Because thou hast made the LORD, which is my refuge, even the most High, thy habitation;</a:t>
            </a:r>
          </a:p>
          <a:p>
            <a:pPr algn="l">
              <a:defRPr b="1">
                <a:latin typeface="+mj-lt"/>
                <a:ea typeface="+mj-ea"/>
                <a:cs typeface="+mj-cs"/>
                <a:sym typeface="Helvetica Neue"/>
              </a:defRPr>
            </a:pPr>
            <a:r>
              <a:rPr dirty="0"/>
              <a:t> 10 There shall no evil befall thee, neither shall any plague come nigh thy dwelling.</a:t>
            </a:r>
          </a:p>
          <a:p>
            <a:pPr algn="l">
              <a:defRPr b="1">
                <a:latin typeface="+mj-lt"/>
                <a:ea typeface="+mj-ea"/>
                <a:cs typeface="+mj-cs"/>
                <a:sym typeface="Helvetica Neue"/>
              </a:defRPr>
            </a:pPr>
            <a:r>
              <a:rPr dirty="0"/>
              <a:t> 11* For he shall give his angels charge over thee, to keep thee in all thy ways.</a:t>
            </a:r>
          </a:p>
          <a:p>
            <a:pPr algn="l">
              <a:defRPr b="1">
                <a:latin typeface="+mj-lt"/>
                <a:ea typeface="+mj-ea"/>
                <a:cs typeface="+mj-cs"/>
                <a:sym typeface="Helvetica Neue"/>
              </a:defRPr>
            </a:pPr>
            <a:r>
              <a:rPr dirty="0"/>
              <a:t> 12* They shall bear thee up in their hands, lest thou dash thy foot against a stone.</a:t>
            </a:r>
          </a:p>
          <a:p>
            <a:pPr algn="l">
              <a:defRPr b="1">
                <a:latin typeface="+mj-lt"/>
                <a:ea typeface="+mj-ea"/>
                <a:cs typeface="+mj-cs"/>
                <a:sym typeface="Helvetica Neue"/>
              </a:defRPr>
            </a:pPr>
            <a:r>
              <a:rPr dirty="0"/>
              <a:t> 13* Thou shalt tread upon the lion and adder: the young lion and the dragon shalt thou trample under feet.</a:t>
            </a:r>
          </a:p>
        </p:txBody>
      </p:sp>
      <p:sp>
        <p:nvSpPr>
          <p:cNvPr id="536" name="Psalm 91"/>
          <p:cNvSpPr txBox="1"/>
          <p:nvPr/>
        </p:nvSpPr>
        <p:spPr>
          <a:xfrm>
            <a:off x="193779" y="90078"/>
            <a:ext cx="1434694"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Psalm 91</a:t>
            </a:r>
          </a:p>
        </p:txBody>
      </p:sp>
      <p:sp>
        <p:nvSpPr>
          <p:cNvPr id="537" name="This Psalm is quoted in the New Testament by which famous person?"/>
          <p:cNvSpPr txBox="1"/>
          <p:nvPr/>
        </p:nvSpPr>
        <p:spPr>
          <a:xfrm>
            <a:off x="1287829" y="8801874"/>
            <a:ext cx="10429137"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lang="es-ES" dirty="0">
                <a:solidFill>
                  <a:schemeClr val="accent2"/>
                </a:solidFill>
              </a:rPr>
              <a:t>¿Este salmo se cita en el Nuevo Testamento por qué persona famosa?</a:t>
            </a:r>
            <a:endParaRPr lang="en-US" dirty="0">
              <a:solidFill>
                <a:schemeClr val="accent2"/>
              </a:solidFill>
            </a:endParaRPr>
          </a:p>
        </p:txBody>
      </p:sp>
      <p:sp>
        <p:nvSpPr>
          <p:cNvPr id="2" name="7* A thousand shall fall at thy side, and ten thousand at thy right hand; but it shall not come nigh thee.…">
            <a:extLst>
              <a:ext uri="{FF2B5EF4-FFF2-40B4-BE49-F238E27FC236}">
                <a16:creationId xmlns:a16="http://schemas.microsoft.com/office/drawing/2014/main" id="{A0AE8805-4F95-23AF-E47A-2C845308E488}"/>
              </a:ext>
            </a:extLst>
          </p:cNvPr>
          <p:cNvSpPr txBox="1"/>
          <p:nvPr/>
        </p:nvSpPr>
        <p:spPr>
          <a:xfrm>
            <a:off x="198033" y="4666114"/>
            <a:ext cx="12608732" cy="34265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b="1">
                <a:latin typeface="+mj-lt"/>
                <a:ea typeface="+mj-ea"/>
                <a:cs typeface="+mj-cs"/>
                <a:sym typeface="Helvetica Neue"/>
              </a:defRPr>
            </a:pPr>
            <a:r>
              <a:rPr lang="es-ES" dirty="0">
                <a:solidFill>
                  <a:schemeClr val="accent2"/>
                </a:solidFill>
              </a:rPr>
              <a:t>7* Mil caerán a tu lado, y diez mil a tu diestra; mas a ti no llegará. </a:t>
            </a:r>
          </a:p>
          <a:p>
            <a:pPr algn="l">
              <a:defRPr b="1">
                <a:latin typeface="+mj-lt"/>
                <a:ea typeface="+mj-ea"/>
                <a:cs typeface="+mj-cs"/>
                <a:sym typeface="Helvetica Neue"/>
              </a:defRPr>
            </a:pPr>
            <a:r>
              <a:rPr lang="es-ES" dirty="0">
                <a:solidFill>
                  <a:schemeClr val="accent2"/>
                </a:solidFill>
              </a:rPr>
              <a:t>8* Sólo con tus ojos mirarás y verás la recompensa de los impíos. </a:t>
            </a:r>
          </a:p>
          <a:p>
            <a:pPr algn="l">
              <a:defRPr b="1">
                <a:latin typeface="+mj-lt"/>
                <a:ea typeface="+mj-ea"/>
                <a:cs typeface="+mj-cs"/>
                <a:sym typeface="Helvetica Neue"/>
              </a:defRPr>
            </a:pPr>
            <a:r>
              <a:rPr lang="es-ES" dirty="0">
                <a:solidFill>
                  <a:schemeClr val="accent2"/>
                </a:solidFill>
              </a:rPr>
              <a:t>9* Porque tú has puesto al SEÑOR, que es mi refugio, aun al Altísimo, por tu habitación; </a:t>
            </a:r>
          </a:p>
          <a:p>
            <a:pPr algn="l">
              <a:defRPr b="1">
                <a:latin typeface="+mj-lt"/>
                <a:ea typeface="+mj-ea"/>
                <a:cs typeface="+mj-cs"/>
                <a:sym typeface="Helvetica Neue"/>
              </a:defRPr>
            </a:pPr>
            <a:r>
              <a:rPr lang="es-ES" dirty="0">
                <a:solidFill>
                  <a:schemeClr val="accent2"/>
                </a:solidFill>
              </a:rPr>
              <a:t>10 No te sobrevendrá mal alguno, ni plaga alguna llegará a tu morada. </a:t>
            </a:r>
          </a:p>
          <a:p>
            <a:pPr algn="l">
              <a:defRPr b="1">
                <a:latin typeface="+mj-lt"/>
                <a:ea typeface="+mj-ea"/>
                <a:cs typeface="+mj-cs"/>
                <a:sym typeface="Helvetica Neue"/>
              </a:defRPr>
            </a:pPr>
            <a:r>
              <a:rPr lang="es-ES" dirty="0">
                <a:solidFill>
                  <a:schemeClr val="accent2"/>
                </a:solidFill>
              </a:rPr>
              <a:t>11* Porque a sus ángeles mandará acerca de ti, para que te guarden en todos tus caminos. </a:t>
            </a:r>
          </a:p>
          <a:p>
            <a:pPr algn="l">
              <a:defRPr b="1">
                <a:latin typeface="+mj-lt"/>
                <a:ea typeface="+mj-ea"/>
                <a:cs typeface="+mj-cs"/>
                <a:sym typeface="Helvetica Neue"/>
              </a:defRPr>
            </a:pPr>
            <a:r>
              <a:rPr lang="es-ES" dirty="0">
                <a:solidFill>
                  <a:schemeClr val="accent2"/>
                </a:solidFill>
              </a:rPr>
              <a:t>12* En sus manos te sostendrán, para que no tropieces con tu pie en piedra. </a:t>
            </a:r>
          </a:p>
          <a:p>
            <a:pPr algn="l">
              <a:defRPr b="1">
                <a:latin typeface="+mj-lt"/>
                <a:ea typeface="+mj-ea"/>
                <a:cs typeface="+mj-cs"/>
                <a:sym typeface="Helvetica Neue"/>
              </a:defRPr>
            </a:pPr>
            <a:r>
              <a:rPr lang="es-ES" dirty="0">
                <a:solidFill>
                  <a:schemeClr val="accent2"/>
                </a:solidFill>
              </a:rPr>
              <a:t>13* Sobre el león y el dragón pisarás; contarás al león y al dragón juvenil.</a:t>
            </a:r>
            <a:endParaRPr lang="en-US" dirty="0">
              <a:solidFill>
                <a:schemeClr val="accent2"/>
              </a:solidFill>
            </a:endParaRPr>
          </a:p>
        </p:txBody>
      </p:sp>
      <p:sp>
        <p:nvSpPr>
          <p:cNvPr id="3" name="This Psalm is quoted in the New Testament by which famous person?">
            <a:extLst>
              <a:ext uri="{FF2B5EF4-FFF2-40B4-BE49-F238E27FC236}">
                <a16:creationId xmlns:a16="http://schemas.microsoft.com/office/drawing/2014/main" id="{F2282E1F-DF57-FE01-2C5E-E3FC6C6A4BDD}"/>
              </a:ext>
            </a:extLst>
          </p:cNvPr>
          <p:cNvSpPr txBox="1"/>
          <p:nvPr/>
        </p:nvSpPr>
        <p:spPr>
          <a:xfrm>
            <a:off x="1416962" y="8302883"/>
            <a:ext cx="10170873"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dirty="0"/>
              <a:t>This Psalm is quoted in the New Testament by which famous person?</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Line of Duty"/>
          <p:cNvSpPr txBox="1"/>
          <p:nvPr/>
        </p:nvSpPr>
        <p:spPr>
          <a:xfrm>
            <a:off x="4746769" y="135909"/>
            <a:ext cx="3748406" cy="85788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b="1">
                <a:latin typeface="+mj-lt"/>
                <a:ea typeface="+mj-ea"/>
                <a:cs typeface="+mj-cs"/>
                <a:sym typeface="Helvetica Neue"/>
              </a:defRPr>
            </a:lvl1pPr>
          </a:lstStyle>
          <a:p>
            <a:r>
              <a:t>Line of Duty</a:t>
            </a:r>
          </a:p>
        </p:txBody>
      </p:sp>
      <p:sp>
        <p:nvSpPr>
          <p:cNvPr id="540" name="If you MUST be on a dangerous platform for school, for work, for…"/>
          <p:cNvSpPr txBox="1"/>
          <p:nvPr/>
        </p:nvSpPr>
        <p:spPr>
          <a:xfrm>
            <a:off x="272342" y="560199"/>
            <a:ext cx="12446804" cy="344196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sz="3100" b="1">
                <a:latin typeface="+mj-lt"/>
                <a:ea typeface="+mj-ea"/>
                <a:cs typeface="+mj-cs"/>
                <a:sym typeface="Helvetica Neue"/>
              </a:defRPr>
            </a:pPr>
            <a:r>
              <a:rPr dirty="0"/>
              <a:t>If you MUST be on a dangerous platform for school, for work, for</a:t>
            </a:r>
          </a:p>
          <a:p>
            <a:pPr algn="l">
              <a:defRPr sz="3100" b="1">
                <a:latin typeface="+mj-lt"/>
                <a:ea typeface="+mj-ea"/>
                <a:cs typeface="+mj-cs"/>
                <a:sym typeface="Helvetica Neue"/>
              </a:defRPr>
            </a:pPr>
            <a:r>
              <a:rPr dirty="0"/>
              <a:t>necessary communication, or even for ministry, are you in the</a:t>
            </a:r>
          </a:p>
          <a:p>
            <a:pPr algn="l">
              <a:defRPr sz="3100" b="1">
                <a:latin typeface="+mj-lt"/>
                <a:ea typeface="+mj-ea"/>
                <a:cs typeface="+mj-cs"/>
                <a:sym typeface="Helvetica Neue"/>
              </a:defRPr>
            </a:pPr>
            <a:r>
              <a:rPr dirty="0"/>
              <a:t> “Line of Duty.”  ??</a:t>
            </a:r>
            <a:endParaRPr lang="en-CA" dirty="0"/>
          </a:p>
          <a:p>
            <a:pPr algn="l">
              <a:defRPr sz="3100" b="1">
                <a:latin typeface="+mj-lt"/>
                <a:ea typeface="+mj-ea"/>
                <a:cs typeface="+mj-cs"/>
                <a:sym typeface="Helvetica Neue"/>
              </a:defRPr>
            </a:pPr>
            <a:endParaRPr lang="en-CA" dirty="0"/>
          </a:p>
          <a:p>
            <a:pPr algn="l">
              <a:defRPr sz="3100" b="1">
                <a:latin typeface="+mj-lt"/>
                <a:ea typeface="+mj-ea"/>
                <a:cs typeface="+mj-cs"/>
                <a:sym typeface="Helvetica Neue"/>
              </a:defRPr>
            </a:pPr>
            <a:r>
              <a:rPr lang="es-ES" dirty="0">
                <a:solidFill>
                  <a:schemeClr val="accent2"/>
                </a:solidFill>
              </a:rPr>
              <a:t>Si DEBES estar en una plataforma peligrosa por escuela, trabajo, para comunicación necesaria, o incluso para ministerio, ¿estás en la "Línea de Deber"?</a:t>
            </a:r>
            <a:endParaRPr dirty="0">
              <a:solidFill>
                <a:schemeClr val="accent2"/>
              </a:solidFill>
            </a:endParaRPr>
          </a:p>
        </p:txBody>
      </p:sp>
      <p:sp>
        <p:nvSpPr>
          <p:cNvPr id="541" name="Question:…"/>
          <p:cNvSpPr txBox="1"/>
          <p:nvPr/>
        </p:nvSpPr>
        <p:spPr>
          <a:xfrm>
            <a:off x="272341" y="5973534"/>
            <a:ext cx="12554425" cy="305724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sz="3200" b="1">
                <a:latin typeface="+mj-lt"/>
                <a:ea typeface="+mj-ea"/>
                <a:cs typeface="+mj-cs"/>
                <a:sym typeface="Helvetica Neue"/>
              </a:defRPr>
            </a:pPr>
            <a:r>
              <a:rPr dirty="0"/>
              <a:t>Question:  </a:t>
            </a:r>
          </a:p>
          <a:p>
            <a:pPr algn="l">
              <a:defRPr sz="3200" b="1">
                <a:latin typeface="+mj-lt"/>
                <a:ea typeface="+mj-ea"/>
                <a:cs typeface="+mj-cs"/>
                <a:sym typeface="Helvetica Neue"/>
              </a:defRPr>
            </a:pPr>
            <a:r>
              <a:rPr dirty="0"/>
              <a:t>If you are on a dangerous platform for entertainment, recreation, comedy, music, movies or videos, then what?</a:t>
            </a:r>
            <a:endParaRPr lang="en-CA" dirty="0"/>
          </a:p>
          <a:p>
            <a:pPr algn="l">
              <a:defRPr sz="3200" b="1">
                <a:latin typeface="+mj-lt"/>
                <a:ea typeface="+mj-ea"/>
                <a:cs typeface="+mj-cs"/>
                <a:sym typeface="Helvetica Neue"/>
              </a:defRPr>
            </a:pPr>
            <a:r>
              <a:rPr lang="es-ES" dirty="0">
                <a:solidFill>
                  <a:schemeClr val="accent2"/>
                </a:solidFill>
              </a:rPr>
              <a:t>Si estás en una plataforma peligrosa para el entretenimiento, recreación, comedia, música, películas o videos, ¿entonces qué?</a:t>
            </a:r>
            <a:endParaRPr dirty="0">
              <a:solidFill>
                <a:schemeClr val="accent2"/>
              </a:solidFill>
            </a:endParaRPr>
          </a:p>
        </p:txBody>
      </p:sp>
      <p:pic>
        <p:nvPicPr>
          <p:cNvPr id="542" name="—Pngtree—checklist icon clipart_8811269.png" descr="—Pngtree—checklist icon clipart_8811269.png"/>
          <p:cNvPicPr>
            <a:picLocks noChangeAspect="1"/>
          </p:cNvPicPr>
          <p:nvPr/>
        </p:nvPicPr>
        <p:blipFill>
          <a:blip r:embed="rId2"/>
          <a:stretch>
            <a:fillRect/>
          </a:stretch>
        </p:blipFill>
        <p:spPr>
          <a:xfrm>
            <a:off x="285655" y="3450442"/>
            <a:ext cx="2566314" cy="2566314"/>
          </a:xfrm>
          <a:prstGeom prst="rect">
            <a:avLst/>
          </a:prstGeom>
          <a:ln w="12700">
            <a:miter lim="400000"/>
          </a:ln>
        </p:spPr>
      </p:pic>
      <p:sp>
        <p:nvSpPr>
          <p:cNvPr id="543" name="YES"/>
          <p:cNvSpPr txBox="1"/>
          <p:nvPr/>
        </p:nvSpPr>
        <p:spPr>
          <a:xfrm>
            <a:off x="2181128" y="4103902"/>
            <a:ext cx="2087110"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800" b="1">
                <a:latin typeface="+mj-lt"/>
                <a:ea typeface="+mj-ea"/>
                <a:cs typeface="+mj-cs"/>
                <a:sym typeface="Helvetica Neue"/>
              </a:defRPr>
            </a:lvl1pPr>
          </a:lstStyle>
          <a:p>
            <a:r>
              <a:rPr dirty="0"/>
              <a:t>YES</a:t>
            </a:r>
            <a:r>
              <a:rPr lang="en-CA" dirty="0"/>
              <a:t> </a:t>
            </a:r>
            <a:r>
              <a:rPr lang="en-CA" dirty="0">
                <a:solidFill>
                  <a:schemeClr val="accent2"/>
                </a:solidFill>
              </a:rPr>
              <a:t>SI</a:t>
            </a:r>
            <a:endParaRPr dirty="0">
              <a:solidFill>
                <a:schemeClr val="accent2"/>
              </a:solidFill>
            </a:endParaRPr>
          </a:p>
        </p:txBody>
      </p:sp>
      <p:sp>
        <p:nvSpPr>
          <p:cNvPr id="544" name="You can claim the Bible’s promises of protection."/>
          <p:cNvSpPr txBox="1"/>
          <p:nvPr/>
        </p:nvSpPr>
        <p:spPr>
          <a:xfrm>
            <a:off x="2609064" y="5018802"/>
            <a:ext cx="9982811" cy="153375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3100" b="1">
                <a:latin typeface="+mj-lt"/>
                <a:ea typeface="+mj-ea"/>
                <a:cs typeface="+mj-cs"/>
                <a:sym typeface="Helvetica Neue"/>
              </a:defRPr>
            </a:lvl1pPr>
          </a:lstStyle>
          <a:p>
            <a:r>
              <a:rPr dirty="0"/>
              <a:t>You can claim the Bible’s promises of protection.</a:t>
            </a:r>
            <a:endParaRPr lang="en-CA" dirty="0"/>
          </a:p>
          <a:p>
            <a:r>
              <a:rPr lang="es-ES" dirty="0">
                <a:solidFill>
                  <a:schemeClr val="accent2"/>
                </a:solidFill>
              </a:rPr>
              <a:t>Puedes reclamar las promesas de protección de la Biblia.</a:t>
            </a:r>
            <a:endParaRPr dirty="0">
              <a:solidFill>
                <a:schemeClr val="accent2"/>
              </a:solidFill>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Line of Duty"/>
          <p:cNvSpPr txBox="1"/>
          <p:nvPr/>
        </p:nvSpPr>
        <p:spPr>
          <a:xfrm>
            <a:off x="2478011" y="128833"/>
            <a:ext cx="8285923"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b="1">
                <a:latin typeface="+mj-lt"/>
                <a:ea typeface="+mj-ea"/>
                <a:cs typeface="+mj-cs"/>
                <a:sym typeface="Helvetica Neue"/>
              </a:defRPr>
            </a:lvl1pPr>
          </a:lstStyle>
          <a:p>
            <a:r>
              <a:rPr dirty="0"/>
              <a:t>Line of Duty</a:t>
            </a:r>
            <a:r>
              <a:rPr lang="en-CA" dirty="0"/>
              <a:t> </a:t>
            </a:r>
            <a:r>
              <a:rPr lang="es-ES" dirty="0">
                <a:solidFill>
                  <a:schemeClr val="accent2"/>
                </a:solidFill>
              </a:rPr>
              <a:t>línea de deber</a:t>
            </a:r>
            <a:endParaRPr dirty="0"/>
          </a:p>
        </p:txBody>
      </p:sp>
      <p:sp>
        <p:nvSpPr>
          <p:cNvPr id="547" name="If you are on a dangerous platform for entertainment, recreation, comedy, music, movies or videos, then what?"/>
          <p:cNvSpPr txBox="1"/>
          <p:nvPr/>
        </p:nvSpPr>
        <p:spPr>
          <a:xfrm>
            <a:off x="222881" y="910712"/>
            <a:ext cx="12419328" cy="256480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sz="3200" b="1">
                <a:latin typeface="+mj-lt"/>
                <a:ea typeface="+mj-ea"/>
                <a:cs typeface="+mj-cs"/>
                <a:sym typeface="Helvetica Neue"/>
              </a:defRPr>
            </a:pPr>
            <a:r>
              <a:rPr lang="en-CA" dirty="0"/>
              <a:t>If you are on a dangerous platform for entertainment, recreation, comedy, music, movies or videos, then what?</a:t>
            </a:r>
          </a:p>
          <a:p>
            <a:pPr algn="l">
              <a:defRPr sz="3200" b="1">
                <a:latin typeface="+mj-lt"/>
                <a:ea typeface="+mj-ea"/>
                <a:cs typeface="+mj-cs"/>
                <a:sym typeface="Helvetica Neue"/>
              </a:defRPr>
            </a:pPr>
            <a:r>
              <a:rPr lang="en-CA" dirty="0">
                <a:solidFill>
                  <a:schemeClr val="accent2"/>
                </a:solidFill>
              </a:rPr>
              <a:t>Si </a:t>
            </a:r>
            <a:r>
              <a:rPr lang="en-CA" dirty="0" err="1">
                <a:solidFill>
                  <a:schemeClr val="accent2"/>
                </a:solidFill>
              </a:rPr>
              <a:t>estás</a:t>
            </a:r>
            <a:r>
              <a:rPr lang="en-CA" dirty="0">
                <a:solidFill>
                  <a:schemeClr val="accent2"/>
                </a:solidFill>
              </a:rPr>
              <a:t> </a:t>
            </a:r>
            <a:r>
              <a:rPr lang="en-CA" dirty="0" err="1">
                <a:solidFill>
                  <a:schemeClr val="accent2"/>
                </a:solidFill>
              </a:rPr>
              <a:t>en</a:t>
            </a:r>
            <a:r>
              <a:rPr lang="en-CA" dirty="0">
                <a:solidFill>
                  <a:schemeClr val="accent2"/>
                </a:solidFill>
              </a:rPr>
              <a:t> </a:t>
            </a:r>
            <a:r>
              <a:rPr lang="en-CA" dirty="0" err="1">
                <a:solidFill>
                  <a:schemeClr val="accent2"/>
                </a:solidFill>
              </a:rPr>
              <a:t>una</a:t>
            </a:r>
            <a:r>
              <a:rPr lang="en-CA" dirty="0">
                <a:solidFill>
                  <a:schemeClr val="accent2"/>
                </a:solidFill>
              </a:rPr>
              <a:t> </a:t>
            </a:r>
            <a:r>
              <a:rPr lang="en-CA" dirty="0" err="1">
                <a:solidFill>
                  <a:schemeClr val="accent2"/>
                </a:solidFill>
              </a:rPr>
              <a:t>plataforma</a:t>
            </a:r>
            <a:r>
              <a:rPr lang="en-CA" dirty="0">
                <a:solidFill>
                  <a:schemeClr val="accent2"/>
                </a:solidFill>
              </a:rPr>
              <a:t> </a:t>
            </a:r>
            <a:r>
              <a:rPr lang="en-CA" dirty="0" err="1">
                <a:solidFill>
                  <a:schemeClr val="accent2"/>
                </a:solidFill>
              </a:rPr>
              <a:t>peligrosa</a:t>
            </a:r>
            <a:r>
              <a:rPr lang="en-CA" dirty="0">
                <a:solidFill>
                  <a:schemeClr val="accent2"/>
                </a:solidFill>
              </a:rPr>
              <a:t> para </a:t>
            </a:r>
            <a:r>
              <a:rPr lang="en-CA" dirty="0" err="1">
                <a:solidFill>
                  <a:schemeClr val="accent2"/>
                </a:solidFill>
              </a:rPr>
              <a:t>el</a:t>
            </a:r>
            <a:r>
              <a:rPr lang="en-CA" dirty="0">
                <a:solidFill>
                  <a:schemeClr val="accent2"/>
                </a:solidFill>
              </a:rPr>
              <a:t> </a:t>
            </a:r>
            <a:r>
              <a:rPr lang="en-CA" dirty="0" err="1">
                <a:solidFill>
                  <a:schemeClr val="accent2"/>
                </a:solidFill>
              </a:rPr>
              <a:t>entretenimiento</a:t>
            </a:r>
            <a:r>
              <a:rPr lang="en-CA" dirty="0">
                <a:solidFill>
                  <a:schemeClr val="accent2"/>
                </a:solidFill>
              </a:rPr>
              <a:t>, </a:t>
            </a:r>
            <a:r>
              <a:rPr lang="en-CA" dirty="0" err="1">
                <a:solidFill>
                  <a:schemeClr val="accent2"/>
                </a:solidFill>
              </a:rPr>
              <a:t>recreación</a:t>
            </a:r>
            <a:r>
              <a:rPr lang="en-CA" dirty="0">
                <a:solidFill>
                  <a:schemeClr val="accent2"/>
                </a:solidFill>
              </a:rPr>
              <a:t>, </a:t>
            </a:r>
            <a:r>
              <a:rPr lang="en-CA" dirty="0" err="1">
                <a:solidFill>
                  <a:schemeClr val="accent2"/>
                </a:solidFill>
              </a:rPr>
              <a:t>comedia</a:t>
            </a:r>
            <a:r>
              <a:rPr lang="en-CA" dirty="0">
                <a:solidFill>
                  <a:schemeClr val="accent2"/>
                </a:solidFill>
              </a:rPr>
              <a:t>, </a:t>
            </a:r>
            <a:r>
              <a:rPr lang="en-CA" dirty="0" err="1">
                <a:solidFill>
                  <a:schemeClr val="accent2"/>
                </a:solidFill>
              </a:rPr>
              <a:t>música</a:t>
            </a:r>
            <a:r>
              <a:rPr lang="en-CA" dirty="0">
                <a:solidFill>
                  <a:schemeClr val="accent2"/>
                </a:solidFill>
              </a:rPr>
              <a:t>, </a:t>
            </a:r>
            <a:r>
              <a:rPr lang="en-CA" dirty="0" err="1">
                <a:solidFill>
                  <a:schemeClr val="accent2"/>
                </a:solidFill>
              </a:rPr>
              <a:t>películas</a:t>
            </a:r>
            <a:r>
              <a:rPr lang="en-CA" dirty="0">
                <a:solidFill>
                  <a:schemeClr val="accent2"/>
                </a:solidFill>
              </a:rPr>
              <a:t> o videos, ¿</a:t>
            </a:r>
            <a:r>
              <a:rPr lang="en-CA" dirty="0" err="1">
                <a:solidFill>
                  <a:schemeClr val="accent2"/>
                </a:solidFill>
              </a:rPr>
              <a:t>entonces</a:t>
            </a:r>
            <a:r>
              <a:rPr lang="en-CA" dirty="0">
                <a:solidFill>
                  <a:schemeClr val="accent2"/>
                </a:solidFill>
              </a:rPr>
              <a:t> </a:t>
            </a:r>
            <a:r>
              <a:rPr lang="en-CA" dirty="0" err="1">
                <a:solidFill>
                  <a:schemeClr val="accent2"/>
                </a:solidFill>
              </a:rPr>
              <a:t>qué</a:t>
            </a:r>
            <a:r>
              <a:rPr lang="en-CA" dirty="0">
                <a:solidFill>
                  <a:schemeClr val="accent2"/>
                </a:solidFill>
              </a:rPr>
              <a:t>?</a:t>
            </a:r>
          </a:p>
        </p:txBody>
      </p:sp>
      <p:sp>
        <p:nvSpPr>
          <p:cNvPr id="548" name="YES"/>
          <p:cNvSpPr txBox="1"/>
          <p:nvPr/>
        </p:nvSpPr>
        <p:spPr>
          <a:xfrm>
            <a:off x="2981809" y="7896041"/>
            <a:ext cx="1311555" cy="82051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800" b="1">
                <a:latin typeface="+mj-lt"/>
                <a:ea typeface="+mj-ea"/>
                <a:cs typeface="+mj-cs"/>
                <a:sym typeface="Helvetica Neue"/>
              </a:defRPr>
            </a:lvl1pPr>
          </a:lstStyle>
          <a:p>
            <a:r>
              <a:t>YES</a:t>
            </a:r>
          </a:p>
        </p:txBody>
      </p:sp>
      <p:sp>
        <p:nvSpPr>
          <p:cNvPr id="549" name="Can you claim the Bible’s promises of protection?"/>
          <p:cNvSpPr txBox="1"/>
          <p:nvPr/>
        </p:nvSpPr>
        <p:spPr>
          <a:xfrm>
            <a:off x="222881" y="5835138"/>
            <a:ext cx="12721332" cy="176458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3600" b="1">
                <a:latin typeface="+mj-lt"/>
                <a:ea typeface="+mj-ea"/>
                <a:cs typeface="+mj-cs"/>
                <a:sym typeface="Helvetica Neue"/>
              </a:defRPr>
            </a:lvl1pPr>
          </a:lstStyle>
          <a:p>
            <a:r>
              <a:rPr dirty="0"/>
              <a:t>Can you claim the Bible’s promises of protection?</a:t>
            </a:r>
            <a:endParaRPr lang="en-CA" dirty="0"/>
          </a:p>
          <a:p>
            <a:r>
              <a:rPr lang="es-ES" dirty="0">
                <a:solidFill>
                  <a:schemeClr val="accent2"/>
                </a:solidFill>
              </a:rPr>
              <a:t>¿Puedes reclamar las promesas de protección de la Biblia?</a:t>
            </a:r>
            <a:endParaRPr dirty="0">
              <a:solidFill>
                <a:schemeClr val="accent2"/>
              </a:solidFill>
            </a:endParaRPr>
          </a:p>
        </p:txBody>
      </p:sp>
      <p:pic>
        <p:nvPicPr>
          <p:cNvPr id="550" name="check green.jpg" descr="check green.jpg"/>
          <p:cNvPicPr>
            <a:picLocks noChangeAspect="1"/>
          </p:cNvPicPr>
          <p:nvPr/>
        </p:nvPicPr>
        <p:blipFill>
          <a:blip r:embed="rId2"/>
          <a:stretch>
            <a:fillRect/>
          </a:stretch>
        </p:blipFill>
        <p:spPr>
          <a:xfrm>
            <a:off x="1247531" y="7537949"/>
            <a:ext cx="1714501" cy="1536702"/>
          </a:xfrm>
          <a:prstGeom prst="rect">
            <a:avLst/>
          </a:prstGeom>
          <a:ln w="12700">
            <a:miter lim="400000"/>
          </a:ln>
        </p:spPr>
      </p:pic>
      <p:pic>
        <p:nvPicPr>
          <p:cNvPr id="551" name="check red.jpg" descr="check red.jpg"/>
          <p:cNvPicPr>
            <a:picLocks noChangeAspect="1"/>
          </p:cNvPicPr>
          <p:nvPr/>
        </p:nvPicPr>
        <p:blipFill>
          <a:blip r:embed="rId3"/>
          <a:stretch>
            <a:fillRect/>
          </a:stretch>
        </p:blipFill>
        <p:spPr>
          <a:xfrm>
            <a:off x="5798151" y="7654173"/>
            <a:ext cx="1714502" cy="1536702"/>
          </a:xfrm>
          <a:prstGeom prst="rect">
            <a:avLst/>
          </a:prstGeom>
          <a:ln w="12700">
            <a:miter lim="400000"/>
          </a:ln>
        </p:spPr>
      </p:pic>
      <p:sp>
        <p:nvSpPr>
          <p:cNvPr id="552" name="NO"/>
          <p:cNvSpPr txBox="1"/>
          <p:nvPr/>
        </p:nvSpPr>
        <p:spPr>
          <a:xfrm>
            <a:off x="7668065" y="8012265"/>
            <a:ext cx="1040283" cy="82051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800" b="1">
                <a:latin typeface="+mj-lt"/>
                <a:ea typeface="+mj-ea"/>
                <a:cs typeface="+mj-cs"/>
                <a:sym typeface="Helvetica Neue"/>
              </a:defRPr>
            </a:lvl1pPr>
          </a:lstStyle>
          <a:p>
            <a:r>
              <a:t>NO</a:t>
            </a:r>
          </a:p>
        </p:txBody>
      </p:sp>
      <p:sp>
        <p:nvSpPr>
          <p:cNvPr id="553" name="Are you in the “Line of Duty?”"/>
          <p:cNvSpPr txBox="1"/>
          <p:nvPr/>
        </p:nvSpPr>
        <p:spPr>
          <a:xfrm>
            <a:off x="2847018" y="3067233"/>
            <a:ext cx="6719788" cy="1210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600" b="1">
                <a:latin typeface="+mj-lt"/>
                <a:ea typeface="+mj-ea"/>
                <a:cs typeface="+mj-cs"/>
                <a:sym typeface="Helvetica Neue"/>
              </a:defRPr>
            </a:lvl1pPr>
          </a:lstStyle>
          <a:p>
            <a:r>
              <a:rPr dirty="0"/>
              <a:t>Are you in the “Line of Duty?”</a:t>
            </a:r>
            <a:endParaRPr lang="en-CA" dirty="0"/>
          </a:p>
          <a:p>
            <a:r>
              <a:rPr lang="es-ES" dirty="0">
                <a:solidFill>
                  <a:schemeClr val="accent2"/>
                </a:solidFill>
              </a:rPr>
              <a:t>¿Estás en la línea de deber?</a:t>
            </a:r>
            <a:endParaRPr dirty="0">
              <a:solidFill>
                <a:schemeClr val="accent2"/>
              </a:solidFill>
            </a:endParaRPr>
          </a:p>
        </p:txBody>
      </p:sp>
      <p:sp>
        <p:nvSpPr>
          <p:cNvPr id="554" name="YES"/>
          <p:cNvSpPr txBox="1"/>
          <p:nvPr/>
        </p:nvSpPr>
        <p:spPr>
          <a:xfrm>
            <a:off x="3061074" y="4635913"/>
            <a:ext cx="1311556" cy="82051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800" b="1">
                <a:latin typeface="+mj-lt"/>
                <a:ea typeface="+mj-ea"/>
                <a:cs typeface="+mj-cs"/>
                <a:sym typeface="Helvetica Neue"/>
              </a:defRPr>
            </a:lvl1pPr>
          </a:lstStyle>
          <a:p>
            <a:r>
              <a:t>YES</a:t>
            </a:r>
          </a:p>
        </p:txBody>
      </p:sp>
      <p:pic>
        <p:nvPicPr>
          <p:cNvPr id="555" name="check green.jpg" descr="check green.jpg"/>
          <p:cNvPicPr>
            <a:picLocks noChangeAspect="1"/>
          </p:cNvPicPr>
          <p:nvPr/>
        </p:nvPicPr>
        <p:blipFill>
          <a:blip r:embed="rId2"/>
          <a:stretch>
            <a:fillRect/>
          </a:stretch>
        </p:blipFill>
        <p:spPr>
          <a:xfrm>
            <a:off x="1326797" y="4277821"/>
            <a:ext cx="1714501" cy="1536702"/>
          </a:xfrm>
          <a:prstGeom prst="rect">
            <a:avLst/>
          </a:prstGeom>
          <a:ln w="12700">
            <a:miter lim="400000"/>
          </a:ln>
        </p:spPr>
      </p:pic>
      <p:pic>
        <p:nvPicPr>
          <p:cNvPr id="556" name="check red.jpg" descr="check red.jpg"/>
          <p:cNvPicPr>
            <a:picLocks noChangeAspect="1"/>
          </p:cNvPicPr>
          <p:nvPr/>
        </p:nvPicPr>
        <p:blipFill>
          <a:blip r:embed="rId3"/>
          <a:stretch>
            <a:fillRect/>
          </a:stretch>
        </p:blipFill>
        <p:spPr>
          <a:xfrm>
            <a:off x="5877416" y="4394044"/>
            <a:ext cx="1714502" cy="1536702"/>
          </a:xfrm>
          <a:prstGeom prst="rect">
            <a:avLst/>
          </a:prstGeom>
          <a:ln w="12700">
            <a:miter lim="400000"/>
          </a:ln>
        </p:spPr>
      </p:pic>
      <p:sp>
        <p:nvSpPr>
          <p:cNvPr id="557" name="NO"/>
          <p:cNvSpPr txBox="1"/>
          <p:nvPr/>
        </p:nvSpPr>
        <p:spPr>
          <a:xfrm>
            <a:off x="7747330" y="4752137"/>
            <a:ext cx="1040284" cy="82051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800" b="1">
                <a:latin typeface="+mj-lt"/>
                <a:ea typeface="+mj-ea"/>
                <a:cs typeface="+mj-cs"/>
                <a:sym typeface="Helvetica Neue"/>
              </a:defRPr>
            </a:lvl1pPr>
          </a:lstStyle>
          <a:p>
            <a:r>
              <a:t>NO</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And these signs shall follow them that believe; In my name shall they cast out devils; they shall speak with new tongues; They shall take up serpents; and if they drink any deadly thing, it shall not hurt them; they shall lay hands on the sick, and they shall recover.”…"/>
          <p:cNvSpPr txBox="1"/>
          <p:nvPr/>
        </p:nvSpPr>
        <p:spPr>
          <a:xfrm>
            <a:off x="218031" y="1617583"/>
            <a:ext cx="12558401" cy="34265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b="1">
                <a:latin typeface="+mj-lt"/>
                <a:ea typeface="+mj-ea"/>
                <a:cs typeface="+mj-cs"/>
                <a:sym typeface="Helvetica Neue"/>
              </a:defRPr>
            </a:pPr>
            <a:r>
              <a:rPr dirty="0"/>
              <a:t>“And these signs shall follow them that believe; In my name shall they cast out devils; they shall speak with new tongues; They shall take up serpents; and if they drink any deadly thing, it shall not hurt them; they shall lay hands on the sick, and they shall recover.” </a:t>
            </a:r>
            <a:endParaRPr lang="en-CA" dirty="0"/>
          </a:p>
          <a:p>
            <a:pPr algn="l">
              <a:defRPr b="1">
                <a:latin typeface="+mj-lt"/>
                <a:ea typeface="+mj-ea"/>
                <a:cs typeface="+mj-cs"/>
                <a:sym typeface="Helvetica Neue"/>
              </a:defRPr>
            </a:pPr>
            <a:r>
              <a:rPr lang="es-ES" dirty="0">
                <a:solidFill>
                  <a:schemeClr val="accent2"/>
                </a:solidFill>
              </a:rPr>
              <a:t>"Y estos signos seguirán a los que creen: En mi nombre echarán fuera demonios; hablarán con lenguas nuevas; Tomarán serpientes; y si beben algo venenoso, no les hará daño; pondrán las manos sobre los enfermos, y se sanarán. "</a:t>
            </a:r>
            <a:endParaRPr dirty="0">
              <a:solidFill>
                <a:schemeClr val="accent2"/>
              </a:solidFill>
            </a:endParaRPr>
          </a:p>
          <a:p>
            <a:pPr algn="l">
              <a:defRPr b="1">
                <a:latin typeface="+mj-lt"/>
                <a:ea typeface="+mj-ea"/>
                <a:cs typeface="+mj-cs"/>
                <a:sym typeface="Helvetica Neue"/>
              </a:defRPr>
            </a:pPr>
            <a:endParaRPr dirty="0"/>
          </a:p>
          <a:p>
            <a:pPr algn="l">
              <a:defRPr b="1">
                <a:latin typeface="+mj-lt"/>
                <a:ea typeface="+mj-ea"/>
                <a:cs typeface="+mj-cs"/>
                <a:sym typeface="Helvetica Neue"/>
              </a:defRPr>
            </a:pPr>
            <a:r>
              <a:rPr dirty="0"/>
              <a:t>Mark 16:17, 18, KJV.</a:t>
            </a:r>
          </a:p>
        </p:txBody>
      </p:sp>
      <p:sp>
        <p:nvSpPr>
          <p:cNvPr id="560" name="I’m drinking this poison, because I like the taste of the poison.…"/>
          <p:cNvSpPr txBox="1"/>
          <p:nvPr/>
        </p:nvSpPr>
        <p:spPr>
          <a:xfrm>
            <a:off x="15976" y="6179482"/>
            <a:ext cx="13055601" cy="165117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sz="3400" b="1">
                <a:latin typeface="+mj-lt"/>
                <a:ea typeface="+mj-ea"/>
                <a:cs typeface="+mj-cs"/>
                <a:sym typeface="Helvetica Neue"/>
              </a:defRPr>
            </a:pPr>
            <a:r>
              <a:t>I’m drinking this poison, because I like the taste of the poison.  </a:t>
            </a:r>
          </a:p>
          <a:p>
            <a:pPr>
              <a:defRPr sz="3400" b="1">
                <a:latin typeface="+mj-lt"/>
                <a:ea typeface="+mj-ea"/>
                <a:cs typeface="+mj-cs"/>
                <a:sym typeface="Helvetica Neue"/>
              </a:defRPr>
            </a:pPr>
            <a:endParaRPr/>
          </a:p>
          <a:p>
            <a:pPr>
              <a:defRPr sz="3400" b="1">
                <a:latin typeface="+mj-lt"/>
                <a:ea typeface="+mj-ea"/>
                <a:cs typeface="+mj-cs"/>
                <a:sym typeface="Helvetica Neue"/>
              </a:defRPr>
            </a:pPr>
            <a:r>
              <a:t>Am I safe?  Does the Word protect me?</a:t>
            </a:r>
          </a:p>
        </p:txBody>
      </p:sp>
      <p:sp>
        <p:nvSpPr>
          <p:cNvPr id="561" name="Bible Promises of Protection"/>
          <p:cNvSpPr txBox="1"/>
          <p:nvPr/>
        </p:nvSpPr>
        <p:spPr>
          <a:xfrm>
            <a:off x="1276935" y="187146"/>
            <a:ext cx="10137217" cy="9946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800" b="1">
                <a:latin typeface="+mj-lt"/>
                <a:ea typeface="+mj-ea"/>
                <a:cs typeface="+mj-cs"/>
                <a:sym typeface="Helvetica Neue"/>
              </a:defRPr>
            </a:lvl1pPr>
          </a:lstStyle>
          <a:p>
            <a:r>
              <a:t>Bible Promises of Protection</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www.choosedigitalholiness.org"/>
          <p:cNvSpPr txBox="1"/>
          <p:nvPr/>
        </p:nvSpPr>
        <p:spPr>
          <a:xfrm>
            <a:off x="1806314" y="104266"/>
            <a:ext cx="9392172" cy="8455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900" b="1" u="sng">
                <a:solidFill>
                  <a:srgbClr val="0000FF"/>
                </a:solidFill>
                <a:uFill>
                  <a:solidFill>
                    <a:srgbClr val="0000FF"/>
                  </a:solidFill>
                </a:uFill>
                <a:latin typeface="+mj-lt"/>
                <a:ea typeface="+mj-ea"/>
                <a:cs typeface="+mj-cs"/>
                <a:sym typeface="Helvetica Neue"/>
                <a:hlinkClick r:id="rId2"/>
              </a:defRPr>
            </a:lvl1pPr>
          </a:lstStyle>
          <a:p>
            <a:pPr>
              <a:defRPr>
                <a:solidFill>
                  <a:srgbClr val="000000"/>
                </a:solidFill>
                <a:uFillTx/>
              </a:defRPr>
            </a:pPr>
            <a:r>
              <a:rPr>
                <a:solidFill>
                  <a:srgbClr val="0000FF"/>
                </a:solidFill>
                <a:uFill>
                  <a:solidFill>
                    <a:srgbClr val="0000FF"/>
                  </a:solidFill>
                </a:uFill>
                <a:hlinkClick r:id="rId2"/>
              </a:rPr>
              <a:t>www.choosedigitalholiness.org</a:t>
            </a:r>
          </a:p>
        </p:txBody>
      </p:sp>
      <p:pic>
        <p:nvPicPr>
          <p:cNvPr id="260" name="Picture 2" descr="Picture 2"/>
          <p:cNvPicPr>
            <a:picLocks noChangeAspect="1"/>
          </p:cNvPicPr>
          <p:nvPr/>
        </p:nvPicPr>
        <p:blipFill>
          <a:blip r:embed="rId3"/>
          <a:stretch>
            <a:fillRect/>
          </a:stretch>
        </p:blipFill>
        <p:spPr>
          <a:xfrm>
            <a:off x="818857" y="1140307"/>
            <a:ext cx="11367084" cy="8509028"/>
          </a:xfrm>
          <a:prstGeom prst="rect">
            <a:avLst/>
          </a:prstGeom>
          <a:ln w="12700">
            <a:miter lim="400000"/>
          </a:ln>
        </p:spPr>
      </p:pic>
      <p:sp>
        <p:nvSpPr>
          <p:cNvPr id="261" name="Email address."/>
          <p:cNvSpPr txBox="1"/>
          <p:nvPr/>
        </p:nvSpPr>
        <p:spPr>
          <a:xfrm>
            <a:off x="5408929" y="1014070"/>
            <a:ext cx="2186941"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Email address.</a:t>
            </a:r>
          </a:p>
        </p:txBody>
      </p:sp>
    </p:spTree>
    <p:extLst>
      <p:ext uri="{BB962C8B-B14F-4D97-AF65-F5344CB8AC3E}">
        <p14:creationId xmlns:p14="http://schemas.microsoft.com/office/powerpoint/2010/main" val="39178115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30 Day Digital Detox"/>
          <p:cNvSpPr txBox="1"/>
          <p:nvPr/>
        </p:nvSpPr>
        <p:spPr>
          <a:xfrm>
            <a:off x="2362129" y="401095"/>
            <a:ext cx="8462253" cy="142603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300"/>
            </a:lvl1pPr>
          </a:lstStyle>
          <a:p>
            <a:r>
              <a:rPr dirty="0"/>
              <a:t>30 Day Digital Detox</a:t>
            </a:r>
            <a:endParaRPr lang="en-CA" dirty="0"/>
          </a:p>
          <a:p>
            <a:r>
              <a:rPr lang="es-ES" dirty="0">
                <a:solidFill>
                  <a:schemeClr val="accent2"/>
                </a:solidFill>
              </a:rPr>
              <a:t>Desintoxicación Digital de 30 Días</a:t>
            </a:r>
            <a:endParaRPr dirty="0">
              <a:solidFill>
                <a:schemeClr val="accent2"/>
              </a:solidFill>
            </a:endParaRPr>
          </a:p>
        </p:txBody>
      </p:sp>
      <p:sp>
        <p:nvSpPr>
          <p:cNvPr id="568" name="Can you leave it behind for 30 days?"/>
          <p:cNvSpPr txBox="1"/>
          <p:nvPr/>
        </p:nvSpPr>
        <p:spPr>
          <a:xfrm>
            <a:off x="3223374" y="1872400"/>
            <a:ext cx="6488956"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lstStyle>
          <a:p>
            <a:r>
              <a:rPr dirty="0"/>
              <a:t>Can you leave </a:t>
            </a:r>
            <a:r>
              <a:rPr lang="en-CA" dirty="0"/>
              <a:t>the internet</a:t>
            </a:r>
            <a:r>
              <a:rPr dirty="0"/>
              <a:t> behind for 30 days?</a:t>
            </a:r>
            <a:endParaRPr lang="en-CA" dirty="0"/>
          </a:p>
          <a:p>
            <a:r>
              <a:rPr lang="es-ES" b="0" i="0" dirty="0">
                <a:solidFill>
                  <a:schemeClr val="accent2"/>
                </a:solidFill>
                <a:effectLst/>
                <a:latin typeface="ColfaxAI"/>
              </a:rPr>
              <a:t>¿Puedes dejar la internet atrás por 30 días?</a:t>
            </a:r>
            <a:endParaRPr dirty="0">
              <a:solidFill>
                <a:schemeClr val="accent2"/>
              </a:solidFill>
            </a:endParaRPr>
          </a:p>
        </p:txBody>
      </p:sp>
      <p:sp>
        <p:nvSpPr>
          <p:cNvPr id="569" name="Temptation Block"/>
          <p:cNvSpPr txBox="1"/>
          <p:nvPr/>
        </p:nvSpPr>
        <p:spPr>
          <a:xfrm>
            <a:off x="4335867" y="2817332"/>
            <a:ext cx="4514775" cy="7461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300"/>
            </a:lvl1pPr>
          </a:lstStyle>
          <a:p>
            <a:r>
              <a:rPr dirty="0"/>
              <a:t>Temptation Block</a:t>
            </a:r>
          </a:p>
        </p:txBody>
      </p:sp>
      <p:sp>
        <p:nvSpPr>
          <p:cNvPr id="570" name="Quote Philippians 4:8"/>
          <p:cNvSpPr txBox="1"/>
          <p:nvPr/>
        </p:nvSpPr>
        <p:spPr>
          <a:xfrm>
            <a:off x="179455" y="3563492"/>
            <a:ext cx="12645890" cy="207236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lang="en-CA" sz="3200" dirty="0"/>
              <a:t>Email us a recitation of </a:t>
            </a:r>
            <a:r>
              <a:rPr sz="3200" dirty="0"/>
              <a:t> Philippians 4:8</a:t>
            </a:r>
            <a:r>
              <a:rPr lang="en-CA" sz="3200" dirty="0"/>
              <a:t> and add a few seconds of something unique and special about you!</a:t>
            </a:r>
          </a:p>
          <a:p>
            <a:r>
              <a:rPr lang="es-ES" sz="3200" dirty="0">
                <a:solidFill>
                  <a:schemeClr val="accent2"/>
                </a:solidFill>
              </a:rPr>
              <a:t>Envíenos una recitación de Filipenses 4:8 y agregue unos segundos de algo único y especial sobre usted!</a:t>
            </a:r>
            <a:endParaRPr sz="3200" dirty="0">
              <a:solidFill>
                <a:schemeClr val="accent2"/>
              </a:solidFill>
            </a:endParaRPr>
          </a:p>
        </p:txBody>
      </p:sp>
      <p:sp>
        <p:nvSpPr>
          <p:cNvPr id="571" name="Many more tools, tactics, and testimonies"/>
          <p:cNvSpPr txBox="1"/>
          <p:nvPr/>
        </p:nvSpPr>
        <p:spPr>
          <a:xfrm>
            <a:off x="291311" y="6218871"/>
            <a:ext cx="12129961" cy="231858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4300"/>
            </a:lvl1pPr>
          </a:lstStyle>
          <a:p>
            <a:r>
              <a:rPr lang="en-CA" sz="3600" dirty="0"/>
              <a:t>Don’t forget to fill out the survey!</a:t>
            </a:r>
          </a:p>
          <a:p>
            <a:r>
              <a:rPr sz="3600" dirty="0"/>
              <a:t>Many more tools, tactics, and testimonies</a:t>
            </a:r>
            <a:endParaRPr lang="en-CA" sz="3600" dirty="0"/>
          </a:p>
          <a:p>
            <a:r>
              <a:rPr lang="es-ES" sz="3600" dirty="0">
                <a:solidFill>
                  <a:schemeClr val="accent2"/>
                </a:solidFill>
              </a:rPr>
              <a:t>¡No olvides llenar la encuesta! ¡Más herramientas, tácticas y testimonios!</a:t>
            </a:r>
            <a:endParaRPr sz="3600" dirty="0">
              <a:solidFill>
                <a:schemeClr val="accent2"/>
              </a:solidFill>
            </a:endParaRPr>
          </a:p>
        </p:txBody>
      </p:sp>
      <p:sp>
        <p:nvSpPr>
          <p:cNvPr id="572" name="SUBSCRIBE to choosedigitalholiness.org"/>
          <p:cNvSpPr txBox="1"/>
          <p:nvPr/>
        </p:nvSpPr>
        <p:spPr>
          <a:xfrm>
            <a:off x="1032718" y="8707779"/>
            <a:ext cx="10647145" cy="779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sz="4400" dirty="0"/>
              <a:t>SUBSCRIBE to </a:t>
            </a:r>
            <a:r>
              <a:rPr sz="4400" u="sng" dirty="0">
                <a:solidFill>
                  <a:srgbClr val="0000FF"/>
                </a:solidFill>
                <a:uFill>
                  <a:solidFill>
                    <a:srgbClr val="0000FF"/>
                  </a:solidFill>
                </a:uFill>
                <a:hlinkClick r:id="rId2"/>
              </a:rPr>
              <a:t>choosedigitalholiness.org</a:t>
            </a:r>
            <a:r>
              <a:rPr sz="4400" dirty="0"/>
              <a:t> </a:t>
            </a:r>
          </a:p>
        </p:txBody>
      </p:sp>
      <p:sp>
        <p:nvSpPr>
          <p:cNvPr id="2" name="TextBox 1">
            <a:extLst>
              <a:ext uri="{FF2B5EF4-FFF2-40B4-BE49-F238E27FC236}">
                <a16:creationId xmlns:a16="http://schemas.microsoft.com/office/drawing/2014/main" id="{D2F2DB7A-2E5A-0650-763B-DA4A5DC6C2B6}"/>
              </a:ext>
            </a:extLst>
          </p:cNvPr>
          <p:cNvSpPr txBox="1"/>
          <p:nvPr/>
        </p:nvSpPr>
        <p:spPr>
          <a:xfrm>
            <a:off x="2549261" y="5568290"/>
            <a:ext cx="808798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CA" sz="4000" dirty="0">
                <a:solidFill>
                  <a:schemeClr val="accent6"/>
                </a:solidFill>
              </a:rPr>
              <a:t>c</a:t>
            </a:r>
            <a:r>
              <a:rPr kumimoji="0" lang="en-CA" sz="4000" b="0" i="0" u="none" strike="noStrike" cap="none" spc="0" normalizeH="0" baseline="0" dirty="0">
                <a:ln>
                  <a:noFill/>
                </a:ln>
                <a:solidFill>
                  <a:schemeClr val="accent6"/>
                </a:solidFill>
                <a:effectLst/>
                <a:uFillTx/>
                <a:latin typeface="Helvetica Neue Medium"/>
                <a:ea typeface="Helvetica Neue Medium"/>
                <a:cs typeface="Helvetica Neue Medium"/>
                <a:sym typeface="Helvetica Neue Medium"/>
              </a:rPr>
              <a:t>hoosedigitalholiness@gmail.com</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AI brain control.jpg" descr="AI brain control.jpg"/>
          <p:cNvPicPr>
            <a:picLocks noChangeAspect="1"/>
          </p:cNvPicPr>
          <p:nvPr/>
        </p:nvPicPr>
        <p:blipFill>
          <a:blip r:embed="rId2"/>
          <a:stretch>
            <a:fillRect/>
          </a:stretch>
        </p:blipFill>
        <p:spPr>
          <a:xfrm>
            <a:off x="-22919" y="-517"/>
            <a:ext cx="13050638" cy="9815708"/>
          </a:xfrm>
          <a:prstGeom prst="rect">
            <a:avLst/>
          </a:prstGeom>
          <a:ln w="12700">
            <a:miter lim="400000"/>
          </a:ln>
        </p:spPr>
      </p:pic>
      <p:sp>
        <p:nvSpPr>
          <p:cNvPr id="375" name="Social Media Control…"/>
          <p:cNvSpPr txBox="1"/>
          <p:nvPr/>
        </p:nvSpPr>
        <p:spPr>
          <a:xfrm>
            <a:off x="1708181" y="2474125"/>
            <a:ext cx="4656647" cy="10071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500" b="1">
                <a:solidFill>
                  <a:srgbClr val="FFFFFF"/>
                </a:solidFill>
                <a:latin typeface="+mj-lt"/>
                <a:ea typeface="+mj-ea"/>
                <a:cs typeface="+mj-cs"/>
                <a:sym typeface="Helvetica Neue"/>
              </a:defRPr>
            </a:pPr>
            <a:r>
              <a:t>Social Media Control</a:t>
            </a:r>
          </a:p>
          <a:p>
            <a:pPr>
              <a:defRPr b="1">
                <a:solidFill>
                  <a:srgbClr val="FFFFFF"/>
                </a:solidFill>
                <a:latin typeface="+mj-lt"/>
                <a:ea typeface="+mj-ea"/>
                <a:cs typeface="+mj-cs"/>
                <a:sym typeface="Helvetica Neue"/>
              </a:defRPr>
            </a:pPr>
            <a:r>
              <a:t>San Jose, California</a:t>
            </a:r>
          </a:p>
        </p:txBody>
      </p:sp>
      <p:sp>
        <p:nvSpPr>
          <p:cNvPr id="376" name="Artificial Intelligence…"/>
          <p:cNvSpPr txBox="1"/>
          <p:nvPr/>
        </p:nvSpPr>
        <p:spPr>
          <a:xfrm>
            <a:off x="8990186" y="0"/>
            <a:ext cx="3490266" cy="8293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dirty="0"/>
              <a:t>Artificial Intelligence</a:t>
            </a:r>
          </a:p>
          <a:p>
            <a:pPr>
              <a:defRPr b="1">
                <a:latin typeface="+mj-lt"/>
                <a:ea typeface="+mj-ea"/>
                <a:cs typeface="+mj-cs"/>
                <a:sym typeface="Helvetica Neue"/>
              </a:defRPr>
            </a:pPr>
            <a:r>
              <a:rPr dirty="0"/>
              <a:t>10,000 tries per second</a:t>
            </a:r>
          </a:p>
        </p:txBody>
      </p:sp>
      <p:sp>
        <p:nvSpPr>
          <p:cNvPr id="377" name="Cool !"/>
          <p:cNvSpPr txBox="1"/>
          <p:nvPr/>
        </p:nvSpPr>
        <p:spPr>
          <a:xfrm>
            <a:off x="6464541" y="4369703"/>
            <a:ext cx="960731"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Cool !</a:t>
            </a:r>
          </a:p>
        </p:txBody>
      </p:sp>
      <p:pic>
        <p:nvPicPr>
          <p:cNvPr id="378" name="—Pngtree—3d-earth-render-02_3536342.png" descr="—Pngtree—3d-earth-render-02_3536342.png"/>
          <p:cNvPicPr>
            <a:picLocks noChangeAspect="1"/>
          </p:cNvPicPr>
          <p:nvPr/>
        </p:nvPicPr>
        <p:blipFill>
          <a:blip r:embed="rId3"/>
          <a:stretch>
            <a:fillRect/>
          </a:stretch>
        </p:blipFill>
        <p:spPr>
          <a:xfrm>
            <a:off x="428576" y="5779892"/>
            <a:ext cx="2258766" cy="2258765"/>
          </a:xfrm>
          <a:prstGeom prst="rect">
            <a:avLst/>
          </a:prstGeom>
          <a:ln w="12700">
            <a:miter lim="400000"/>
          </a:ln>
        </p:spPr>
      </p:pic>
      <p:sp>
        <p:nvSpPr>
          <p:cNvPr id="379" name="BILLIONS…"/>
          <p:cNvSpPr txBox="1"/>
          <p:nvPr/>
        </p:nvSpPr>
        <p:spPr>
          <a:xfrm>
            <a:off x="366280" y="4669950"/>
            <a:ext cx="2405266"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b="1">
                <a:latin typeface="+mj-lt"/>
                <a:ea typeface="+mj-ea"/>
                <a:cs typeface="+mj-cs"/>
                <a:sym typeface="Helvetica Neue"/>
              </a:defRPr>
            </a:pPr>
            <a:r>
              <a:rPr lang="en-CA" dirty="0">
                <a:solidFill>
                  <a:schemeClr val="accent2"/>
                </a:solidFill>
              </a:rPr>
              <a:t>BILLONES de </a:t>
            </a:r>
            <a:r>
              <a:rPr lang="en-CA" dirty="0" err="1">
                <a:solidFill>
                  <a:schemeClr val="accent2"/>
                </a:solidFill>
              </a:rPr>
              <a:t>usuarios</a:t>
            </a:r>
            <a:r>
              <a:rPr lang="en-CA" dirty="0">
                <a:solidFill>
                  <a:schemeClr val="accent2"/>
                </a:solidFill>
              </a:rPr>
              <a:t>.</a:t>
            </a:r>
          </a:p>
        </p:txBody>
      </p:sp>
      <p:sp>
        <p:nvSpPr>
          <p:cNvPr id="380" name="What is happening to people’s minds?"/>
          <p:cNvSpPr txBox="1"/>
          <p:nvPr/>
        </p:nvSpPr>
        <p:spPr>
          <a:xfrm>
            <a:off x="2327665" y="8173555"/>
            <a:ext cx="8074326" cy="62581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400" b="1">
                <a:latin typeface="+mj-lt"/>
                <a:ea typeface="+mj-ea"/>
                <a:cs typeface="+mj-cs"/>
                <a:sym typeface="Helvetica Neue"/>
              </a:defRPr>
            </a:lvl1pPr>
          </a:lstStyle>
          <a:p>
            <a:r>
              <a:rPr lang="en-US" dirty="0"/>
              <a:t>What is happening to people’s minds?</a:t>
            </a:r>
          </a:p>
        </p:txBody>
      </p:sp>
      <p:pic>
        <p:nvPicPr>
          <p:cNvPr id="381" name="horse and rider.png" descr="horse and rider.png"/>
          <p:cNvPicPr>
            <a:picLocks noChangeAspect="1"/>
          </p:cNvPicPr>
          <p:nvPr/>
        </p:nvPicPr>
        <p:blipFill>
          <a:blip r:embed="rId4"/>
          <a:stretch>
            <a:fillRect/>
          </a:stretch>
        </p:blipFill>
        <p:spPr>
          <a:xfrm>
            <a:off x="133479" y="-45627"/>
            <a:ext cx="1435434" cy="1435434"/>
          </a:xfrm>
          <a:prstGeom prst="rect">
            <a:avLst/>
          </a:prstGeom>
          <a:ln w="12700">
            <a:miter lim="400000"/>
          </a:ln>
        </p:spPr>
      </p:pic>
      <p:sp>
        <p:nvSpPr>
          <p:cNvPr id="382" name="Line"/>
          <p:cNvSpPr/>
          <p:nvPr/>
        </p:nvSpPr>
        <p:spPr>
          <a:xfrm>
            <a:off x="1931462" y="765168"/>
            <a:ext cx="2229977" cy="1"/>
          </a:xfrm>
          <a:prstGeom prst="line">
            <a:avLst/>
          </a:prstGeom>
          <a:ln w="76200">
            <a:solidFill>
              <a:srgbClr val="000000"/>
            </a:solidFill>
            <a:miter lim="400000"/>
            <a:tailEnd type="triangle"/>
          </a:ln>
        </p:spPr>
        <p:txBody>
          <a:bodyPr lIns="45718" tIns="45718" rIns="45718" bIns="45718"/>
          <a:lstStyle/>
          <a:p>
            <a:endParaRPr/>
          </a:p>
        </p:txBody>
      </p:sp>
      <p:sp>
        <p:nvSpPr>
          <p:cNvPr id="2" name="Artificial Intelligence…">
            <a:extLst>
              <a:ext uri="{FF2B5EF4-FFF2-40B4-BE49-F238E27FC236}">
                <a16:creationId xmlns:a16="http://schemas.microsoft.com/office/drawing/2014/main" id="{C85237B3-CF9D-6E8C-6326-EB42D9436C1B}"/>
              </a:ext>
            </a:extLst>
          </p:cNvPr>
          <p:cNvSpPr txBox="1"/>
          <p:nvPr/>
        </p:nvSpPr>
        <p:spPr>
          <a:xfrm>
            <a:off x="8599318" y="809600"/>
            <a:ext cx="4272003"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lang="en-CA" dirty="0" err="1">
                <a:solidFill>
                  <a:schemeClr val="accent2"/>
                </a:solidFill>
              </a:rPr>
              <a:t>Inteligencia</a:t>
            </a:r>
            <a:r>
              <a:rPr lang="en-CA" dirty="0">
                <a:solidFill>
                  <a:schemeClr val="accent2"/>
                </a:solidFill>
              </a:rPr>
              <a:t> Artificial</a:t>
            </a:r>
          </a:p>
          <a:p>
            <a:pPr>
              <a:defRPr b="1">
                <a:latin typeface="+mj-lt"/>
                <a:ea typeface="+mj-ea"/>
                <a:cs typeface="+mj-cs"/>
                <a:sym typeface="Helvetica Neue"/>
              </a:defRPr>
            </a:pPr>
            <a:r>
              <a:rPr lang="en-CA" dirty="0">
                <a:solidFill>
                  <a:schemeClr val="accent2"/>
                </a:solidFill>
              </a:rPr>
              <a:t>10,000 </a:t>
            </a:r>
            <a:r>
              <a:rPr lang="en-CA" dirty="0" err="1">
                <a:solidFill>
                  <a:schemeClr val="accent2"/>
                </a:solidFill>
              </a:rPr>
              <a:t>intentos</a:t>
            </a:r>
            <a:r>
              <a:rPr lang="en-CA" dirty="0">
                <a:solidFill>
                  <a:schemeClr val="accent2"/>
                </a:solidFill>
              </a:rPr>
              <a:t> </a:t>
            </a:r>
            <a:r>
              <a:rPr lang="en-CA" dirty="0" err="1">
                <a:solidFill>
                  <a:schemeClr val="accent2"/>
                </a:solidFill>
              </a:rPr>
              <a:t>por</a:t>
            </a:r>
            <a:r>
              <a:rPr lang="en-CA" dirty="0">
                <a:solidFill>
                  <a:schemeClr val="accent2"/>
                </a:solidFill>
              </a:rPr>
              <a:t> </a:t>
            </a:r>
            <a:r>
              <a:rPr lang="en-CA" dirty="0" err="1">
                <a:solidFill>
                  <a:schemeClr val="accent2"/>
                </a:solidFill>
              </a:rPr>
              <a:t>segundo</a:t>
            </a:r>
            <a:endParaRPr lang="en-CA" dirty="0">
              <a:solidFill>
                <a:schemeClr val="accent2"/>
              </a:solidFill>
            </a:endParaRPr>
          </a:p>
        </p:txBody>
      </p:sp>
      <p:sp>
        <p:nvSpPr>
          <p:cNvPr id="3" name="BILLIONS…">
            <a:extLst>
              <a:ext uri="{FF2B5EF4-FFF2-40B4-BE49-F238E27FC236}">
                <a16:creationId xmlns:a16="http://schemas.microsoft.com/office/drawing/2014/main" id="{FB06935C-7B7B-0855-5471-8FC93CBBF1E6}"/>
              </a:ext>
            </a:extLst>
          </p:cNvPr>
          <p:cNvSpPr txBox="1"/>
          <p:nvPr/>
        </p:nvSpPr>
        <p:spPr>
          <a:xfrm>
            <a:off x="750085" y="3871252"/>
            <a:ext cx="1615746" cy="8293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dirty="0"/>
              <a:t>BILLIONS</a:t>
            </a:r>
          </a:p>
          <a:p>
            <a:pPr>
              <a:defRPr b="1">
                <a:latin typeface="+mj-lt"/>
                <a:ea typeface="+mj-ea"/>
                <a:cs typeface="+mj-cs"/>
                <a:sym typeface="Helvetica Neue"/>
              </a:defRPr>
            </a:pPr>
            <a:r>
              <a:rPr dirty="0"/>
              <a:t>of Users</a:t>
            </a:r>
          </a:p>
        </p:txBody>
      </p:sp>
      <p:sp>
        <p:nvSpPr>
          <p:cNvPr id="4" name="What is happening to people’s minds?">
            <a:extLst>
              <a:ext uri="{FF2B5EF4-FFF2-40B4-BE49-F238E27FC236}">
                <a16:creationId xmlns:a16="http://schemas.microsoft.com/office/drawing/2014/main" id="{B2F6DEBB-DCE7-F8E3-0344-D21796669818}"/>
              </a:ext>
            </a:extLst>
          </p:cNvPr>
          <p:cNvSpPr txBox="1"/>
          <p:nvPr/>
        </p:nvSpPr>
        <p:spPr>
          <a:xfrm>
            <a:off x="1357848" y="8777466"/>
            <a:ext cx="10013960" cy="62581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400" b="1">
                <a:latin typeface="+mj-lt"/>
                <a:ea typeface="+mj-ea"/>
                <a:cs typeface="+mj-cs"/>
                <a:sym typeface="Helvetica Neue"/>
              </a:defRPr>
            </a:lvl1pPr>
          </a:lstStyle>
          <a:p>
            <a:r>
              <a:rPr lang="es-ES" dirty="0">
                <a:solidFill>
                  <a:schemeClr val="accent2"/>
                </a:solidFill>
              </a:rPr>
              <a:t>¿Qué le está pasando a las mentes de la gente?</a:t>
            </a:r>
            <a:endParaRPr lang="en-US" dirty="0">
              <a:solidFill>
                <a:schemeClr val="accent2"/>
              </a:solidFill>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END OF SESSION"/>
          <p:cNvSpPr txBox="1"/>
          <p:nvPr/>
        </p:nvSpPr>
        <p:spPr>
          <a:xfrm>
            <a:off x="5177739" y="4646270"/>
            <a:ext cx="2649322"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END OF SESSION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men shall be lovers of self…”"/>
          <p:cNvSpPr txBox="1"/>
          <p:nvPr/>
        </p:nvSpPr>
        <p:spPr>
          <a:xfrm>
            <a:off x="1429476" y="327468"/>
            <a:ext cx="10432251" cy="92027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300" b="1">
                <a:latin typeface="+mj-lt"/>
                <a:ea typeface="+mj-ea"/>
                <a:cs typeface="+mj-cs"/>
                <a:sym typeface="Helvetica Neue"/>
              </a:defRPr>
            </a:lvl1pPr>
          </a:lstStyle>
          <a:p>
            <a:r>
              <a:rPr dirty="0"/>
              <a:t>“…men shall be lovers of self…”</a:t>
            </a:r>
          </a:p>
        </p:txBody>
      </p:sp>
      <p:sp>
        <p:nvSpPr>
          <p:cNvPr id="385" name="1 Timothy  3:2"/>
          <p:cNvSpPr txBox="1"/>
          <p:nvPr/>
        </p:nvSpPr>
        <p:spPr>
          <a:xfrm>
            <a:off x="5417167" y="1895011"/>
            <a:ext cx="2170466"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lang="en-CA" dirty="0"/>
              <a:t>2</a:t>
            </a:r>
            <a:r>
              <a:rPr dirty="0"/>
              <a:t> Timothy  3:2</a:t>
            </a:r>
          </a:p>
        </p:txBody>
      </p:sp>
      <p:sp>
        <p:nvSpPr>
          <p:cNvPr id="386" name="A new KIND of narcissism"/>
          <p:cNvSpPr txBox="1"/>
          <p:nvPr/>
        </p:nvSpPr>
        <p:spPr>
          <a:xfrm>
            <a:off x="2112577" y="7841650"/>
            <a:ext cx="9066048" cy="96960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700" b="1">
                <a:latin typeface="+mj-lt"/>
                <a:ea typeface="+mj-ea"/>
                <a:cs typeface="+mj-cs"/>
                <a:sym typeface="Helvetica Neue"/>
              </a:defRPr>
            </a:lvl1pPr>
          </a:lstStyle>
          <a:p>
            <a:r>
              <a:rPr dirty="0"/>
              <a:t>A new KIND of narcissism</a:t>
            </a:r>
          </a:p>
        </p:txBody>
      </p:sp>
      <p:pic>
        <p:nvPicPr>
          <p:cNvPr id="387" name="narcicist.jpg" descr="narcicist.jpg"/>
          <p:cNvPicPr>
            <a:picLocks noChangeAspect="1"/>
          </p:cNvPicPr>
          <p:nvPr/>
        </p:nvPicPr>
        <p:blipFill>
          <a:blip r:embed="rId2"/>
          <a:stretch>
            <a:fillRect/>
          </a:stretch>
        </p:blipFill>
        <p:spPr>
          <a:xfrm>
            <a:off x="2822431" y="2650513"/>
            <a:ext cx="7646342" cy="5449695"/>
          </a:xfrm>
          <a:prstGeom prst="rect">
            <a:avLst/>
          </a:prstGeom>
          <a:ln w="12700">
            <a:miter lim="400000"/>
          </a:ln>
        </p:spPr>
      </p:pic>
      <p:sp>
        <p:nvSpPr>
          <p:cNvPr id="2" name="“…men shall be lovers of self…”">
            <a:extLst>
              <a:ext uri="{FF2B5EF4-FFF2-40B4-BE49-F238E27FC236}">
                <a16:creationId xmlns:a16="http://schemas.microsoft.com/office/drawing/2014/main" id="{6C4ADE14-1FFB-31C9-7E2A-6FB176722CE8}"/>
              </a:ext>
            </a:extLst>
          </p:cNvPr>
          <p:cNvSpPr txBox="1"/>
          <p:nvPr/>
        </p:nvSpPr>
        <p:spPr>
          <a:xfrm>
            <a:off x="253627" y="1050453"/>
            <a:ext cx="12783949" cy="779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300" b="1">
                <a:latin typeface="+mj-lt"/>
                <a:ea typeface="+mj-ea"/>
                <a:cs typeface="+mj-cs"/>
                <a:sym typeface="Helvetica Neue"/>
              </a:defRPr>
            </a:lvl1pPr>
          </a:lstStyle>
          <a:p>
            <a:r>
              <a:rPr lang="es-ES" sz="4400" dirty="0">
                <a:solidFill>
                  <a:schemeClr val="accent2"/>
                </a:solidFill>
              </a:rPr>
              <a:t>"...los hombres serán amantes de sí mismos..."</a:t>
            </a:r>
            <a:endParaRPr lang="en-US" sz="4400" dirty="0">
              <a:solidFill>
                <a:schemeClr val="accent2"/>
              </a:solidFill>
            </a:endParaRPr>
          </a:p>
        </p:txBody>
      </p:sp>
      <p:sp>
        <p:nvSpPr>
          <p:cNvPr id="3" name="A new KIND of narcissism">
            <a:extLst>
              <a:ext uri="{FF2B5EF4-FFF2-40B4-BE49-F238E27FC236}">
                <a16:creationId xmlns:a16="http://schemas.microsoft.com/office/drawing/2014/main" id="{9FEFF673-1A95-17CA-9041-471E8A80A52E}"/>
              </a:ext>
            </a:extLst>
          </p:cNvPr>
          <p:cNvSpPr txBox="1"/>
          <p:nvPr/>
        </p:nvSpPr>
        <p:spPr>
          <a:xfrm>
            <a:off x="1409392" y="8571601"/>
            <a:ext cx="10472419" cy="9797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700" b="1">
                <a:latin typeface="+mj-lt"/>
                <a:ea typeface="+mj-ea"/>
                <a:cs typeface="+mj-cs"/>
                <a:sym typeface="Helvetica Neue"/>
              </a:defRPr>
            </a:lvl1pPr>
          </a:lstStyle>
          <a:p>
            <a:r>
              <a:rPr lang="es-ES" dirty="0">
                <a:solidFill>
                  <a:schemeClr val="accent2"/>
                </a:solidFill>
              </a:rPr>
              <a:t>Un nuevo TIPO de narcisismo</a:t>
            </a:r>
            <a:endParaRPr lang="en-US" dirty="0">
              <a:solidFill>
                <a:schemeClr val="accent2"/>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A new kind of Narcissism: Infinity Mirrors"/>
          <p:cNvSpPr txBox="1"/>
          <p:nvPr/>
        </p:nvSpPr>
        <p:spPr>
          <a:xfrm>
            <a:off x="2135689" y="66256"/>
            <a:ext cx="9051647" cy="64713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b="1">
                <a:latin typeface="+mj-lt"/>
                <a:ea typeface="+mj-ea"/>
                <a:cs typeface="+mj-cs"/>
                <a:sym typeface="Helvetica Neue"/>
              </a:defRPr>
            </a:lvl1pPr>
          </a:lstStyle>
          <a:p>
            <a:r>
              <a:rPr dirty="0"/>
              <a:t>A new kind of Narcissism: Infinity Mirrors</a:t>
            </a:r>
          </a:p>
        </p:txBody>
      </p:sp>
      <p:pic>
        <p:nvPicPr>
          <p:cNvPr id="390" name="ning_wang_2.jpeg" descr="ning_wang_2.jpeg"/>
          <p:cNvPicPr>
            <a:picLocks noChangeAspect="1"/>
          </p:cNvPicPr>
          <p:nvPr/>
        </p:nvPicPr>
        <p:blipFill>
          <a:blip r:embed="rId2"/>
          <a:stretch>
            <a:fillRect/>
          </a:stretch>
        </p:blipFill>
        <p:spPr>
          <a:xfrm>
            <a:off x="960578" y="1236519"/>
            <a:ext cx="11227125" cy="7484749"/>
          </a:xfrm>
          <a:prstGeom prst="rect">
            <a:avLst/>
          </a:prstGeom>
          <a:ln w="12700">
            <a:miter lim="400000"/>
          </a:ln>
        </p:spPr>
      </p:pic>
      <p:sp>
        <p:nvSpPr>
          <p:cNvPr id="2" name="A new kind of Narcissism: Infinity Mirrors">
            <a:extLst>
              <a:ext uri="{FF2B5EF4-FFF2-40B4-BE49-F238E27FC236}">
                <a16:creationId xmlns:a16="http://schemas.microsoft.com/office/drawing/2014/main" id="{01C00953-FE62-1605-1C06-7D72F3D0DE22}"/>
              </a:ext>
            </a:extLst>
          </p:cNvPr>
          <p:cNvSpPr txBox="1"/>
          <p:nvPr/>
        </p:nvSpPr>
        <p:spPr>
          <a:xfrm>
            <a:off x="1236949" y="489060"/>
            <a:ext cx="10849125"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b="1">
                <a:latin typeface="+mj-lt"/>
                <a:ea typeface="+mj-ea"/>
                <a:cs typeface="+mj-cs"/>
                <a:sym typeface="Helvetica Neue"/>
              </a:defRPr>
            </a:lvl1pPr>
          </a:lstStyle>
          <a:p>
            <a:r>
              <a:rPr lang="es-ES" dirty="0">
                <a:solidFill>
                  <a:schemeClr val="accent2"/>
                </a:solidFill>
              </a:rPr>
              <a:t>Un nuevo tipo de Narcisismo: Espejos de Infinito</a:t>
            </a:r>
            <a:endParaRPr lang="en-US" dirty="0">
              <a:solidFill>
                <a:schemeClr val="accent2"/>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1 person.jpg" descr="1 person.jpg"/>
          <p:cNvPicPr>
            <a:picLocks noChangeAspect="1"/>
          </p:cNvPicPr>
          <p:nvPr/>
        </p:nvPicPr>
        <p:blipFill>
          <a:blip r:embed="rId2"/>
          <a:stretch>
            <a:fillRect/>
          </a:stretch>
        </p:blipFill>
        <p:spPr>
          <a:xfrm>
            <a:off x="-2" y="1082649"/>
            <a:ext cx="13004803" cy="7315201"/>
          </a:xfrm>
          <a:prstGeom prst="rect">
            <a:avLst/>
          </a:prstGeom>
          <a:ln w="12700">
            <a:miter lim="400000"/>
          </a:ln>
        </p:spPr>
      </p:pic>
      <p:sp>
        <p:nvSpPr>
          <p:cNvPr id="393" name="How many people are in this room?"/>
          <p:cNvSpPr txBox="1"/>
          <p:nvPr/>
        </p:nvSpPr>
        <p:spPr>
          <a:xfrm>
            <a:off x="2063558" y="-92849"/>
            <a:ext cx="8877682" cy="72149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100" b="1">
                <a:latin typeface="+mj-lt"/>
                <a:ea typeface="+mj-ea"/>
                <a:cs typeface="+mj-cs"/>
                <a:sym typeface="Helvetica Neue"/>
              </a:defRPr>
            </a:lvl1pPr>
          </a:lstStyle>
          <a:p>
            <a:r>
              <a:rPr dirty="0"/>
              <a:t>How many people are in this room?</a:t>
            </a:r>
          </a:p>
        </p:txBody>
      </p:sp>
      <p:sp>
        <p:nvSpPr>
          <p:cNvPr id="2" name="How many people are in this room?">
            <a:extLst>
              <a:ext uri="{FF2B5EF4-FFF2-40B4-BE49-F238E27FC236}">
                <a16:creationId xmlns:a16="http://schemas.microsoft.com/office/drawing/2014/main" id="{913795CC-3FF4-EFF6-0465-64A1AD104083}"/>
              </a:ext>
            </a:extLst>
          </p:cNvPr>
          <p:cNvSpPr txBox="1"/>
          <p:nvPr/>
        </p:nvSpPr>
        <p:spPr>
          <a:xfrm>
            <a:off x="968031" y="355134"/>
            <a:ext cx="11068736" cy="7335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100" b="1">
                <a:latin typeface="+mj-lt"/>
                <a:ea typeface="+mj-ea"/>
                <a:cs typeface="+mj-cs"/>
                <a:sym typeface="Helvetica Neue"/>
              </a:defRPr>
            </a:lvl1pPr>
          </a:lstStyle>
          <a:p>
            <a:r>
              <a:rPr lang="es-ES" dirty="0">
                <a:solidFill>
                  <a:schemeClr val="accent2"/>
                </a:solidFill>
              </a:rPr>
              <a:t>¿Cuántas personas hay en esta habitación?</a:t>
            </a:r>
            <a:endParaRPr lang="en-US" dirty="0">
              <a:solidFill>
                <a:schemeClr val="accent2"/>
              </a:solidFill>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The AI zooms in on your interests from infinite angles."/>
          <p:cNvSpPr txBox="1"/>
          <p:nvPr/>
        </p:nvSpPr>
        <p:spPr>
          <a:xfrm>
            <a:off x="99466" y="79581"/>
            <a:ext cx="12805868" cy="6841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b="1">
                <a:latin typeface="+mj-lt"/>
                <a:ea typeface="+mj-ea"/>
                <a:cs typeface="+mj-cs"/>
                <a:sym typeface="Helvetica Neue"/>
              </a:defRPr>
            </a:lvl1pPr>
          </a:lstStyle>
          <a:p>
            <a:r>
              <a:rPr dirty="0"/>
              <a:t>The AI zooms in on your interests from infinite angles.</a:t>
            </a:r>
          </a:p>
        </p:txBody>
      </p:sp>
      <p:pic>
        <p:nvPicPr>
          <p:cNvPr id="396" name="telescope.png" descr="telescope.png"/>
          <p:cNvPicPr>
            <a:picLocks noChangeAspect="1"/>
          </p:cNvPicPr>
          <p:nvPr/>
        </p:nvPicPr>
        <p:blipFill>
          <a:blip r:embed="rId2"/>
          <a:stretch>
            <a:fillRect/>
          </a:stretch>
        </p:blipFill>
        <p:spPr>
          <a:xfrm>
            <a:off x="-180308" y="3264977"/>
            <a:ext cx="5809910" cy="5809910"/>
          </a:xfrm>
          <a:prstGeom prst="rect">
            <a:avLst/>
          </a:prstGeom>
          <a:ln w="12700">
            <a:miter lim="400000"/>
          </a:ln>
        </p:spPr>
      </p:pic>
      <p:pic>
        <p:nvPicPr>
          <p:cNvPr id="397" name="1person2.jpg" descr="1person2.jpg"/>
          <p:cNvPicPr>
            <a:picLocks noChangeAspect="1"/>
          </p:cNvPicPr>
          <p:nvPr/>
        </p:nvPicPr>
        <p:blipFill>
          <a:blip r:embed="rId3"/>
          <a:stretch>
            <a:fillRect/>
          </a:stretch>
        </p:blipFill>
        <p:spPr>
          <a:xfrm>
            <a:off x="4919195" y="1971844"/>
            <a:ext cx="7952576" cy="5673604"/>
          </a:xfrm>
          <a:prstGeom prst="rect">
            <a:avLst/>
          </a:prstGeom>
          <a:ln w="12700">
            <a:miter lim="400000"/>
          </a:ln>
        </p:spPr>
      </p:pic>
      <p:pic>
        <p:nvPicPr>
          <p:cNvPr id="398" name="red circle.png" descr="red circle.png"/>
          <p:cNvPicPr>
            <a:picLocks noChangeAspect="1"/>
          </p:cNvPicPr>
          <p:nvPr/>
        </p:nvPicPr>
        <p:blipFill>
          <a:blip r:embed="rId4"/>
          <a:stretch>
            <a:fillRect/>
          </a:stretch>
        </p:blipFill>
        <p:spPr>
          <a:xfrm>
            <a:off x="119037" y="1482416"/>
            <a:ext cx="1794681" cy="1546419"/>
          </a:xfrm>
          <a:prstGeom prst="rect">
            <a:avLst/>
          </a:prstGeom>
          <a:ln w="12700">
            <a:miter lim="400000"/>
          </a:ln>
        </p:spPr>
      </p:pic>
      <p:sp>
        <p:nvSpPr>
          <p:cNvPr id="399" name="AI"/>
          <p:cNvSpPr txBox="1"/>
          <p:nvPr/>
        </p:nvSpPr>
        <p:spPr>
          <a:xfrm>
            <a:off x="560447" y="1716701"/>
            <a:ext cx="861061" cy="10192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b="1">
                <a:solidFill>
                  <a:srgbClr val="EE230C"/>
                </a:solidFill>
                <a:latin typeface="+mj-lt"/>
                <a:ea typeface="+mj-ea"/>
                <a:cs typeface="+mj-cs"/>
                <a:sym typeface="Helvetica Neue"/>
              </a:defRPr>
            </a:lvl1pPr>
          </a:lstStyle>
          <a:p>
            <a:r>
              <a:rPr dirty="0"/>
              <a:t>AI</a:t>
            </a:r>
          </a:p>
        </p:txBody>
      </p:sp>
      <p:sp>
        <p:nvSpPr>
          <p:cNvPr id="400" name="Line"/>
          <p:cNvSpPr/>
          <p:nvPr/>
        </p:nvSpPr>
        <p:spPr>
          <a:xfrm flipH="1">
            <a:off x="990978" y="2864581"/>
            <a:ext cx="20525" cy="502100"/>
          </a:xfrm>
          <a:prstGeom prst="line">
            <a:avLst/>
          </a:prstGeom>
          <a:ln w="88900">
            <a:solidFill>
              <a:srgbClr val="EE230C"/>
            </a:solidFill>
            <a:miter lim="400000"/>
            <a:tailEnd type="triangle"/>
          </a:ln>
        </p:spPr>
        <p:txBody>
          <a:bodyPr lIns="45718" tIns="45718" rIns="45718" bIns="45718"/>
          <a:lstStyle/>
          <a:p>
            <a:endParaRPr/>
          </a:p>
        </p:txBody>
      </p:sp>
      <p:sp>
        <p:nvSpPr>
          <p:cNvPr id="401" name="It finds “interests” you never knew you had."/>
          <p:cNvSpPr txBox="1"/>
          <p:nvPr/>
        </p:nvSpPr>
        <p:spPr>
          <a:xfrm>
            <a:off x="4988965" y="8606247"/>
            <a:ext cx="7813037"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endParaRPr lang="es-ES" dirty="0">
              <a:solidFill>
                <a:schemeClr val="accent2"/>
              </a:solidFill>
            </a:endParaRPr>
          </a:p>
          <a:p>
            <a:r>
              <a:rPr lang="es-ES" dirty="0">
                <a:solidFill>
                  <a:schemeClr val="accent2"/>
                </a:solidFill>
              </a:rPr>
              <a:t>Encuentra "intereses" que nunca supiste que tenías.</a:t>
            </a:r>
            <a:endParaRPr lang="en-US" dirty="0">
              <a:solidFill>
                <a:schemeClr val="accent2"/>
              </a:solidFill>
            </a:endParaRPr>
          </a:p>
        </p:txBody>
      </p:sp>
      <p:sp>
        <p:nvSpPr>
          <p:cNvPr id="2" name="The AI zooms in on your interests from infinite angles.">
            <a:extLst>
              <a:ext uri="{FF2B5EF4-FFF2-40B4-BE49-F238E27FC236}">
                <a16:creationId xmlns:a16="http://schemas.microsoft.com/office/drawing/2014/main" id="{40507CD2-26E7-4392-1799-629F845451F1}"/>
              </a:ext>
            </a:extLst>
          </p:cNvPr>
          <p:cNvSpPr txBox="1"/>
          <p:nvPr/>
        </p:nvSpPr>
        <p:spPr>
          <a:xfrm>
            <a:off x="505646" y="771687"/>
            <a:ext cx="12192440"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b="1">
                <a:latin typeface="+mj-lt"/>
                <a:ea typeface="+mj-ea"/>
                <a:cs typeface="+mj-cs"/>
                <a:sym typeface="Helvetica Neue"/>
              </a:defRPr>
            </a:lvl1pPr>
          </a:lstStyle>
          <a:p>
            <a:r>
              <a:rPr lang="en-US" dirty="0">
                <a:solidFill>
                  <a:schemeClr val="accent2"/>
                </a:solidFill>
              </a:rPr>
              <a:t>La IA </a:t>
            </a:r>
            <a:r>
              <a:rPr lang="en-US" dirty="0" err="1">
                <a:solidFill>
                  <a:schemeClr val="accent2"/>
                </a:solidFill>
              </a:rPr>
              <a:t>enfoca</a:t>
            </a:r>
            <a:r>
              <a:rPr lang="en-US" dirty="0">
                <a:solidFill>
                  <a:schemeClr val="accent2"/>
                </a:solidFill>
              </a:rPr>
              <a:t> </a:t>
            </a:r>
            <a:r>
              <a:rPr lang="en-US" dirty="0" err="1">
                <a:solidFill>
                  <a:schemeClr val="accent2"/>
                </a:solidFill>
              </a:rPr>
              <a:t>tus</a:t>
            </a:r>
            <a:r>
              <a:rPr lang="en-US" dirty="0">
                <a:solidFill>
                  <a:schemeClr val="accent2"/>
                </a:solidFill>
              </a:rPr>
              <a:t> </a:t>
            </a:r>
            <a:r>
              <a:rPr lang="en-US" dirty="0" err="1">
                <a:solidFill>
                  <a:schemeClr val="accent2"/>
                </a:solidFill>
              </a:rPr>
              <a:t>intereses</a:t>
            </a:r>
            <a:r>
              <a:rPr lang="en-US" dirty="0">
                <a:solidFill>
                  <a:schemeClr val="accent2"/>
                </a:solidFill>
              </a:rPr>
              <a:t> </a:t>
            </a:r>
            <a:r>
              <a:rPr lang="en-US" dirty="0" err="1">
                <a:solidFill>
                  <a:schemeClr val="accent2"/>
                </a:solidFill>
              </a:rPr>
              <a:t>desde</a:t>
            </a:r>
            <a:r>
              <a:rPr lang="en-US" dirty="0">
                <a:solidFill>
                  <a:schemeClr val="accent2"/>
                </a:solidFill>
              </a:rPr>
              <a:t> </a:t>
            </a:r>
            <a:r>
              <a:rPr lang="en-US" dirty="0" err="1">
                <a:solidFill>
                  <a:schemeClr val="accent2"/>
                </a:solidFill>
              </a:rPr>
              <a:t>infinitos</a:t>
            </a:r>
            <a:r>
              <a:rPr lang="en-US" dirty="0">
                <a:solidFill>
                  <a:schemeClr val="accent2"/>
                </a:solidFill>
              </a:rPr>
              <a:t> </a:t>
            </a:r>
            <a:r>
              <a:rPr lang="en-US" dirty="0" err="1">
                <a:solidFill>
                  <a:schemeClr val="accent2"/>
                </a:solidFill>
              </a:rPr>
              <a:t>ángulos</a:t>
            </a:r>
            <a:r>
              <a:rPr lang="en-US" dirty="0">
                <a:solidFill>
                  <a:schemeClr val="accent2"/>
                </a:solidFill>
              </a:rPr>
              <a:t>.</a:t>
            </a:r>
          </a:p>
        </p:txBody>
      </p:sp>
      <p:sp>
        <p:nvSpPr>
          <p:cNvPr id="3" name="It finds “interests” you never knew you had.">
            <a:extLst>
              <a:ext uri="{FF2B5EF4-FFF2-40B4-BE49-F238E27FC236}">
                <a16:creationId xmlns:a16="http://schemas.microsoft.com/office/drawing/2014/main" id="{E7566050-3ADC-21BE-4952-1FBA5A179BEF}"/>
              </a:ext>
            </a:extLst>
          </p:cNvPr>
          <p:cNvSpPr txBox="1"/>
          <p:nvPr/>
        </p:nvSpPr>
        <p:spPr>
          <a:xfrm>
            <a:off x="5682738" y="8560899"/>
            <a:ext cx="6425490"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dirty="0"/>
              <a:t>It finds “interests” you never knew you had.</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Medusa2.jpg" descr="Medusa2.jpg"/>
          <p:cNvPicPr>
            <a:picLocks noChangeAspect="1"/>
          </p:cNvPicPr>
          <p:nvPr/>
        </p:nvPicPr>
        <p:blipFill>
          <a:blip r:embed="rId2"/>
          <a:stretch>
            <a:fillRect/>
          </a:stretch>
        </p:blipFill>
        <p:spPr>
          <a:xfrm>
            <a:off x="2250156" y="1824595"/>
            <a:ext cx="8834688" cy="7676217"/>
          </a:xfrm>
          <a:prstGeom prst="rect">
            <a:avLst/>
          </a:prstGeom>
          <a:ln w="12700">
            <a:miter lim="400000"/>
          </a:ln>
        </p:spPr>
      </p:pic>
      <p:sp>
        <p:nvSpPr>
          <p:cNvPr id="404" name="“Medusa” From Greek Mythology"/>
          <p:cNvSpPr txBox="1"/>
          <p:nvPr/>
        </p:nvSpPr>
        <p:spPr>
          <a:xfrm>
            <a:off x="2212719" y="38822"/>
            <a:ext cx="8579359" cy="73382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200" b="1">
                <a:latin typeface="+mj-lt"/>
                <a:ea typeface="+mj-ea"/>
                <a:cs typeface="+mj-cs"/>
                <a:sym typeface="Helvetica Neue"/>
              </a:defRPr>
            </a:lvl1pPr>
          </a:lstStyle>
          <a:p>
            <a:r>
              <a:rPr dirty="0"/>
              <a:t>“Medusa” From Greek Mythology</a:t>
            </a:r>
          </a:p>
        </p:txBody>
      </p:sp>
      <p:sp>
        <p:nvSpPr>
          <p:cNvPr id="405" name="If you can’t look away, you will turn to stone."/>
          <p:cNvSpPr txBox="1"/>
          <p:nvPr/>
        </p:nvSpPr>
        <p:spPr>
          <a:xfrm>
            <a:off x="2423984" y="1100948"/>
            <a:ext cx="8156830"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b="1">
                <a:latin typeface="+mj-lt"/>
                <a:ea typeface="+mj-ea"/>
                <a:cs typeface="+mj-cs"/>
                <a:sym typeface="Helvetica Neue"/>
              </a:defRPr>
            </a:lvl1pPr>
          </a:lstStyle>
          <a:p>
            <a:r>
              <a:rPr dirty="0"/>
              <a:t>If you can’t look away, you will turn to stone.</a:t>
            </a:r>
          </a:p>
        </p:txBody>
      </p:sp>
      <p:sp>
        <p:nvSpPr>
          <p:cNvPr id="2" name="“Medusa” From Greek Mythology">
            <a:extLst>
              <a:ext uri="{FF2B5EF4-FFF2-40B4-BE49-F238E27FC236}">
                <a16:creationId xmlns:a16="http://schemas.microsoft.com/office/drawing/2014/main" id="{F497DF79-2252-D22B-A494-CE6010088B9E}"/>
              </a:ext>
            </a:extLst>
          </p:cNvPr>
          <p:cNvSpPr txBox="1"/>
          <p:nvPr/>
        </p:nvSpPr>
        <p:spPr>
          <a:xfrm>
            <a:off x="2353024" y="479789"/>
            <a:ext cx="8298746" cy="74892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200" b="1">
                <a:latin typeface="+mj-lt"/>
                <a:ea typeface="+mj-ea"/>
                <a:cs typeface="+mj-cs"/>
                <a:sym typeface="Helvetica Neue"/>
              </a:defRPr>
            </a:lvl1pPr>
          </a:lstStyle>
          <a:p>
            <a:r>
              <a:rPr lang="es-ES" dirty="0">
                <a:solidFill>
                  <a:schemeClr val="accent2"/>
                </a:solidFill>
              </a:rPr>
              <a:t>"Medusa" de la mitología griega</a:t>
            </a:r>
            <a:endParaRPr lang="en-CA" dirty="0">
              <a:solidFill>
                <a:schemeClr val="accent2"/>
              </a:solidFill>
            </a:endParaRPr>
          </a:p>
        </p:txBody>
      </p:sp>
      <p:sp>
        <p:nvSpPr>
          <p:cNvPr id="3" name="If you can’t look away, you will turn to stone.">
            <a:extLst>
              <a:ext uri="{FF2B5EF4-FFF2-40B4-BE49-F238E27FC236}">
                <a16:creationId xmlns:a16="http://schemas.microsoft.com/office/drawing/2014/main" id="{D99FFD4D-5EDA-E591-8EC9-7C8C2C427941}"/>
              </a:ext>
            </a:extLst>
          </p:cNvPr>
          <p:cNvSpPr txBox="1"/>
          <p:nvPr/>
        </p:nvSpPr>
        <p:spPr>
          <a:xfrm>
            <a:off x="1351149" y="1460868"/>
            <a:ext cx="10302500"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b="1">
                <a:latin typeface="+mj-lt"/>
                <a:ea typeface="+mj-ea"/>
                <a:cs typeface="+mj-cs"/>
                <a:sym typeface="Helvetica Neue"/>
              </a:defRPr>
            </a:lvl1pPr>
          </a:lstStyle>
          <a:p>
            <a:r>
              <a:rPr lang="es-ES" dirty="0">
                <a:solidFill>
                  <a:schemeClr val="accent2"/>
                </a:solidFill>
              </a:rPr>
              <a:t>Si no puedes mirar a otro lado, te convertirás en piedra.</a:t>
            </a:r>
            <a:endParaRPr lang="en-US" dirty="0">
              <a:solidFill>
                <a:schemeClr val="accent2"/>
              </a:solidFill>
            </a:endParaRP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211</TotalTime>
  <Words>2182</Words>
  <Application>Microsoft Office PowerPoint</Application>
  <PresentationFormat>Custom</PresentationFormat>
  <Paragraphs>277</Paragraphs>
  <Slides>40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ColfaxAI</vt:lpstr>
      <vt:lpstr>Helvetica Light</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Kessir</dc:creator>
  <cp:lastModifiedBy>Brandon Kessir</cp:lastModifiedBy>
  <cp:revision>8</cp:revision>
  <dcterms:modified xsi:type="dcterms:W3CDTF">2023-02-04T13:54:29Z</dcterms:modified>
</cp:coreProperties>
</file>